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4" roundtripDataSignature="AMtx7mhKgJtlENyZI/kjeiZpH0LEhf7/O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11" Type="http://schemas.openxmlformats.org/officeDocument/2006/relationships/slide" Target="slides/slide6.xml"/><Relationship Id="rId22" Type="http://schemas.openxmlformats.org/officeDocument/2006/relationships/font" Target="fonts/Montserrat-italic.fntdata"/><Relationship Id="rId10" Type="http://schemas.openxmlformats.org/officeDocument/2006/relationships/slide" Target="slides/slide5.xml"/><Relationship Id="rId21" Type="http://schemas.openxmlformats.org/officeDocument/2006/relationships/font" Target="fonts/Montserrat-bold.fntdata"/><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6" name="Google Shape;16;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9"/>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19"/>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2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2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22"/>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7.png"/><Relationship Id="rId6"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4.png"/><Relationship Id="rId6"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9.png"/><Relationship Id="rId6"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hyperlink" Target="https://github.com/WomenWhoCode/wwcsf-backend-study-group" TargetMode="External"/><Relationship Id="rId11" Type="http://schemas.openxmlformats.org/officeDocument/2006/relationships/hyperlink" Target="https://app.slack.com/client/T1LNYB6K1/C01LB7EAZV5/user_profile/UR2755EG7" TargetMode="External"/><Relationship Id="rId10" Type="http://schemas.openxmlformats.org/officeDocument/2006/relationships/hyperlink" Target="mailto:contact@womenwhocode.com" TargetMode="External"/><Relationship Id="rId12" Type="http://schemas.openxmlformats.org/officeDocument/2006/relationships/image" Target="../media/image4.png"/><Relationship Id="rId9" Type="http://schemas.openxmlformats.org/officeDocument/2006/relationships/hyperlink" Target="https://bit.ly/wwcodedigital" TargetMode="External"/><Relationship Id="rId5" Type="http://schemas.openxmlformats.org/officeDocument/2006/relationships/hyperlink" Target="https://www.meetup.com/Women-Who-Code-SF/events/276587358/" TargetMode="External"/><Relationship Id="rId6" Type="http://schemas.openxmlformats.org/officeDocument/2006/relationships/hyperlink" Target="https://www.meetup.com/Women-Who-Code-SF/events/276587369/" TargetMode="External"/><Relationship Id="rId7" Type="http://schemas.openxmlformats.org/officeDocument/2006/relationships/hyperlink" Target="https://code.womenwhocode.com/trackoverview/?mc_cid=fe4e44a4d3&amp;mc_eid=c8c116d5bd" TargetMode="External"/><Relationship Id="rId8" Type="http://schemas.openxmlformats.org/officeDocument/2006/relationships/hyperlink" Target="https://www.womenwhocode.com/digita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8.png"/><Relationship Id="rId5" Type="http://schemas.openxmlformats.org/officeDocument/2006/relationships/image" Target="../media/image16.jpg"/><Relationship Id="rId6"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13.png"/><Relationship Id="rId5" Type="http://schemas.openxmlformats.org/officeDocument/2006/relationships/hyperlink" Target="https://github.com/WomenWhoCode/guidelines-resources/blob/master/code_of_conduct.md" TargetMode="External"/><Relationship Id="rId6" Type="http://schemas.openxmlformats.org/officeDocument/2006/relationships/hyperlink" Target="http://www.womenwhocode.com/codeofconduc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hyperlink" Target="https://github.com/WomenWhoCode/wwcsf-backend-study-group" TargetMode="External"/><Relationship Id="rId10" Type="http://schemas.openxmlformats.org/officeDocument/2006/relationships/image" Target="../media/image4.png"/><Relationship Id="rId9" Type="http://schemas.openxmlformats.org/officeDocument/2006/relationships/hyperlink" Target="https://bit.ly/wwcodedigital" TargetMode="External"/><Relationship Id="rId5" Type="http://schemas.openxmlformats.org/officeDocument/2006/relationships/hyperlink" Target="https://www.meetup.com/Women-Who-Code-SF/events/276587358/" TargetMode="External"/><Relationship Id="rId6" Type="http://schemas.openxmlformats.org/officeDocument/2006/relationships/hyperlink" Target="https://www.meetup.com/Women-Who-Code-SF/events/276587369/" TargetMode="External"/><Relationship Id="rId7" Type="http://schemas.openxmlformats.org/officeDocument/2006/relationships/hyperlink" Target="https://code.womenwhocode.com/trackoverview/?mc_cid=fe4e44a4d3&amp;mc_eid=c8c116d5bd" TargetMode="External"/><Relationship Id="rId8" Type="http://schemas.openxmlformats.org/officeDocument/2006/relationships/hyperlink" Target="https://www.womenwhocode.com/digita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0.png"/><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55" name="Google Shape;55;p1"/>
          <p:cNvSpPr txBox="1"/>
          <p:nvPr/>
        </p:nvSpPr>
        <p:spPr>
          <a:xfrm>
            <a:off x="468449" y="16000"/>
            <a:ext cx="8243159" cy="995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Welcome!</a:t>
            </a:r>
            <a:endParaRPr b="0" i="0" sz="3000" u="none" cap="none" strike="noStrike">
              <a:solidFill>
                <a:srgbClr val="007A7C"/>
              </a:solidFill>
              <a:latin typeface="Montserrat"/>
              <a:ea typeface="Montserrat"/>
              <a:cs typeface="Montserrat"/>
              <a:sym typeface="Montserrat"/>
            </a:endParaRPr>
          </a:p>
        </p:txBody>
      </p:sp>
      <p:sp>
        <p:nvSpPr>
          <p:cNvPr id="56" name="Google Shape;56;p1"/>
          <p:cNvSpPr txBox="1"/>
          <p:nvPr>
            <p:ph type="ctrTitle"/>
          </p:nvPr>
        </p:nvSpPr>
        <p:spPr>
          <a:xfrm>
            <a:off x="468450" y="956930"/>
            <a:ext cx="8243159" cy="3482746"/>
          </a:xfrm>
          <a:prstGeom prst="rect">
            <a:avLst/>
          </a:prstGeom>
          <a:noFill/>
          <a:ln>
            <a:noFill/>
          </a:ln>
        </p:spPr>
        <p:txBody>
          <a:bodyPr anchorCtr="0" anchor="t" bIns="91425" lIns="91425" spcFirstLastPara="1" rIns="91425" wrap="square" tIns="91425">
            <a:noAutofit/>
          </a:bodyPr>
          <a:lstStyle/>
          <a:p>
            <a:pPr indent="0" lvl="0" marL="76200" rtl="0" algn="l">
              <a:lnSpc>
                <a:spcPct val="100000"/>
              </a:lnSpc>
              <a:spcBef>
                <a:spcPts val="0"/>
              </a:spcBef>
              <a:spcAft>
                <a:spcPts val="0"/>
              </a:spcAft>
              <a:buClr>
                <a:srgbClr val="000000"/>
              </a:buClr>
              <a:buSzPts val="2400"/>
              <a:buNone/>
            </a:pPr>
            <a:r>
              <a:rPr lang="en-US" sz="1600">
                <a:solidFill>
                  <a:schemeClr val="dk1"/>
                </a:solidFill>
              </a:rPr>
              <a:t>• </a:t>
            </a:r>
            <a:r>
              <a:rPr lang="en-US" sz="1600">
                <a:solidFill>
                  <a:schemeClr val="dk1"/>
                </a:solidFill>
                <a:latin typeface="Arial"/>
                <a:ea typeface="Arial"/>
                <a:cs typeface="Arial"/>
                <a:sym typeface="Arial"/>
              </a:rPr>
              <a:t>We’ll start in a moment :) </a:t>
            </a:r>
            <a:br>
              <a:rPr lang="en-US" sz="1600">
                <a:solidFill>
                  <a:schemeClr val="dk1"/>
                </a:solidFill>
                <a:latin typeface="Arial"/>
                <a:ea typeface="Arial"/>
                <a:cs typeface="Arial"/>
                <a:sym typeface="Arial"/>
              </a:rPr>
            </a:br>
            <a:r>
              <a:rPr lang="en-US" sz="1600">
                <a:solidFill>
                  <a:schemeClr val="dk1"/>
                </a:solidFill>
              </a:rPr>
              <a:t>• </a:t>
            </a:r>
            <a:r>
              <a:rPr lang="en-US" sz="1600">
                <a:solidFill>
                  <a:schemeClr val="dk1"/>
                </a:solidFill>
                <a:latin typeface="Arial"/>
                <a:ea typeface="Arial"/>
                <a:cs typeface="Arial"/>
                <a:sym typeface="Arial"/>
              </a:rPr>
              <a:t>We may record tonight’s event and plan to take screenshots for social media.</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a:t>
            </a:r>
            <a:r>
              <a:rPr lang="en-US" sz="1600">
                <a:solidFill>
                  <a:schemeClr val="dk1"/>
                </a:solidFill>
              </a:rPr>
              <a:t>• </a:t>
            </a:r>
            <a:r>
              <a:rPr b="1" i="1" lang="en-US" sz="1600">
                <a:solidFill>
                  <a:schemeClr val="dk1"/>
                </a:solidFill>
                <a:latin typeface="Arial"/>
                <a:ea typeface="Arial"/>
                <a:cs typeface="Arial"/>
                <a:sym typeface="Arial"/>
              </a:rPr>
              <a:t>If you want to remain anonymous</a:t>
            </a:r>
            <a:r>
              <a:rPr lang="en-US" sz="1600">
                <a:solidFill>
                  <a:schemeClr val="dk1"/>
                </a:solidFill>
                <a:latin typeface="Arial"/>
                <a:ea typeface="Arial"/>
                <a:cs typeface="Arial"/>
                <a:sym typeface="Arial"/>
              </a:rPr>
              <a:t>, use your first name &amp; keep video off.</a:t>
            </a:r>
            <a:br>
              <a:rPr lang="en-US" sz="1600">
                <a:solidFill>
                  <a:schemeClr val="dk1"/>
                </a:solidFill>
                <a:latin typeface="Arial"/>
                <a:ea typeface="Arial"/>
                <a:cs typeface="Arial"/>
                <a:sym typeface="Arial"/>
              </a:rPr>
            </a:br>
            <a:r>
              <a:rPr lang="en-US" sz="1600">
                <a:solidFill>
                  <a:schemeClr val="dk1"/>
                </a:solidFill>
              </a:rPr>
              <a:t>• </a:t>
            </a:r>
            <a:r>
              <a:rPr lang="en-US" sz="1600">
                <a:solidFill>
                  <a:schemeClr val="dk1"/>
                </a:solidFill>
                <a:latin typeface="Arial"/>
                <a:ea typeface="Arial"/>
                <a:cs typeface="Arial"/>
                <a:sym typeface="Arial"/>
              </a:rPr>
              <a:t>We’ll introduce the hosts and break in-between for Q/A.</a:t>
            </a:r>
            <a:br>
              <a:rPr lang="en-US" sz="1600">
                <a:solidFill>
                  <a:schemeClr val="dk1"/>
                </a:solidFill>
                <a:latin typeface="Arial"/>
                <a:ea typeface="Arial"/>
                <a:cs typeface="Arial"/>
                <a:sym typeface="Arial"/>
              </a:rPr>
            </a:br>
            <a:r>
              <a:rPr lang="en-US" sz="1600">
                <a:solidFill>
                  <a:schemeClr val="dk1"/>
                </a:solidFill>
              </a:rPr>
              <a:t>• </a:t>
            </a:r>
            <a:r>
              <a:rPr lang="en-US" sz="1600">
                <a:solidFill>
                  <a:schemeClr val="dk1"/>
                </a:solidFill>
                <a:latin typeface="Arial"/>
                <a:ea typeface="Arial"/>
                <a:cs typeface="Arial"/>
                <a:sym typeface="Arial"/>
              </a:rPr>
              <a:t>We will make some time for </a:t>
            </a:r>
            <a:r>
              <a:rPr lang="en-US" sz="1600"/>
              <a:t>Q&amp;A</a:t>
            </a:r>
            <a:r>
              <a:rPr lang="en-US" sz="1600">
                <a:solidFill>
                  <a:schemeClr val="dk1"/>
                </a:solidFill>
                <a:latin typeface="Arial"/>
                <a:ea typeface="Arial"/>
                <a:cs typeface="Arial"/>
                <a:sym typeface="Arial"/>
              </a:rPr>
              <a:t> at the end of the presentation as well.</a:t>
            </a:r>
            <a:br>
              <a:rPr lang="en-US" sz="1600">
                <a:solidFill>
                  <a:schemeClr val="dk1"/>
                </a:solidFill>
                <a:latin typeface="Arial"/>
                <a:ea typeface="Arial"/>
                <a:cs typeface="Arial"/>
                <a:sym typeface="Arial"/>
              </a:rPr>
            </a:br>
            <a:r>
              <a:rPr lang="en-US" sz="1600">
                <a:solidFill>
                  <a:schemeClr val="dk1"/>
                </a:solidFill>
              </a:rPr>
              <a:t>• </a:t>
            </a:r>
            <a:r>
              <a:rPr lang="en-US" sz="1600">
                <a:solidFill>
                  <a:schemeClr val="dk1"/>
                </a:solidFill>
                <a:latin typeface="Arial"/>
                <a:ea typeface="Arial"/>
                <a:cs typeface="Arial"/>
                <a:sym typeface="Arial"/>
              </a:rPr>
              <a:t>Online event best practices:</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a:t>
            </a:r>
            <a:r>
              <a:rPr lang="en-US" sz="1600">
                <a:solidFill>
                  <a:schemeClr val="dk1"/>
                </a:solidFill>
              </a:rPr>
              <a:t>• </a:t>
            </a:r>
            <a:r>
              <a:rPr lang="en-US" sz="1600">
                <a:solidFill>
                  <a:schemeClr val="dk1"/>
                </a:solidFill>
                <a:latin typeface="Arial"/>
                <a:ea typeface="Arial"/>
                <a:cs typeface="Arial"/>
                <a:sym typeface="Arial"/>
              </a:rPr>
              <a:t>Mute yourself when you aren’t talking.</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a:t>
            </a:r>
            <a:r>
              <a:rPr lang="en-US" sz="1600">
                <a:solidFill>
                  <a:schemeClr val="dk1"/>
                </a:solidFill>
              </a:rPr>
              <a:t>• </a:t>
            </a:r>
            <a:r>
              <a:rPr lang="en-US" sz="1600">
                <a:solidFill>
                  <a:schemeClr val="dk1"/>
                </a:solidFill>
                <a:latin typeface="Arial"/>
                <a:ea typeface="Arial"/>
                <a:cs typeface="Arial"/>
                <a:sym typeface="Arial"/>
              </a:rPr>
              <a:t>Turn on your video if you feel comfortable! </a:t>
            </a:r>
            <a:endParaRPr sz="1600">
              <a:solidFill>
                <a:schemeClr val="dk1"/>
              </a:solidFill>
            </a:endParaRPr>
          </a:p>
        </p:txBody>
      </p:sp>
      <p:pic>
        <p:nvPicPr>
          <p:cNvPr id="57" name="Google Shape;57;p1"/>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10"/>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33" name="Google Shape;133;p10"/>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3000" u="none" cap="none" strike="noStrike">
              <a:solidFill>
                <a:srgbClr val="007A7C"/>
              </a:solidFill>
              <a:latin typeface="Montserrat"/>
              <a:ea typeface="Montserrat"/>
              <a:cs typeface="Montserrat"/>
              <a:sym typeface="Montserrat"/>
            </a:endParaRPr>
          </a:p>
        </p:txBody>
      </p:sp>
      <p:pic>
        <p:nvPicPr>
          <p:cNvPr id="134" name="Google Shape;134;p10"/>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pic>
        <p:nvPicPr>
          <p:cNvPr id="135" name="Google Shape;135;p10"/>
          <p:cNvPicPr preferRelativeResize="0"/>
          <p:nvPr/>
        </p:nvPicPr>
        <p:blipFill rotWithShape="1">
          <a:blip r:embed="rId5">
            <a:alphaModFix/>
          </a:blip>
          <a:srcRect b="0" l="0" r="0" t="0"/>
          <a:stretch/>
        </p:blipFill>
        <p:spPr>
          <a:xfrm>
            <a:off x="446567" y="1003165"/>
            <a:ext cx="5008366" cy="2555198"/>
          </a:xfrm>
          <a:prstGeom prst="rect">
            <a:avLst/>
          </a:prstGeom>
          <a:noFill/>
          <a:ln>
            <a:noFill/>
          </a:ln>
        </p:spPr>
      </p:pic>
      <p:pic>
        <p:nvPicPr>
          <p:cNvPr id="136" name="Google Shape;136;p10"/>
          <p:cNvPicPr preferRelativeResize="0"/>
          <p:nvPr/>
        </p:nvPicPr>
        <p:blipFill rotWithShape="1">
          <a:blip r:embed="rId6">
            <a:alphaModFix/>
          </a:blip>
          <a:srcRect b="0" l="0" r="0" t="0"/>
          <a:stretch/>
        </p:blipFill>
        <p:spPr>
          <a:xfrm>
            <a:off x="5489974" y="2280764"/>
            <a:ext cx="3630407" cy="30949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11"/>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42" name="Google Shape;142;p11"/>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1400" u="none" cap="none" strike="noStrike">
              <a:solidFill>
                <a:srgbClr val="000000"/>
              </a:solidFill>
              <a:latin typeface="Arial"/>
              <a:ea typeface="Arial"/>
              <a:cs typeface="Arial"/>
              <a:sym typeface="Arial"/>
            </a:endParaRPr>
          </a:p>
        </p:txBody>
      </p:sp>
      <p:sp>
        <p:nvSpPr>
          <p:cNvPr id="143" name="Google Shape;143;p11"/>
          <p:cNvSpPr txBox="1"/>
          <p:nvPr>
            <p:ph type="ctrTitle"/>
          </p:nvPr>
        </p:nvSpPr>
        <p:spPr>
          <a:xfrm>
            <a:off x="446566" y="1003165"/>
            <a:ext cx="8257955" cy="387363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200"/>
              <a:buNone/>
            </a:pPr>
            <a:r>
              <a:rPr lang="en-US" sz="1600">
                <a:solidFill>
                  <a:schemeClr val="dk1"/>
                </a:solidFill>
                <a:latin typeface="Arial"/>
                <a:ea typeface="Arial"/>
                <a:cs typeface="Arial"/>
                <a:sym typeface="Arial"/>
              </a:rPr>
              <a:t>• Job prospects &amp; demand:</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a:t>
            </a:r>
            <a:r>
              <a:rPr lang="en-US" sz="1600"/>
              <a:t>Software Engineer/ Software Programmer/ Software Developer/ </a:t>
            </a:r>
            <a:br>
              <a:rPr lang="en-US" sz="1600"/>
            </a:br>
            <a:r>
              <a:rPr lang="en-US" sz="1600"/>
              <a:t>Backend Engineer/  Software Development Engineer.</a:t>
            </a:r>
            <a:br>
              <a:rPr lang="en-US" sz="1600"/>
            </a:br>
            <a:r>
              <a:rPr lang="en-US" sz="1600"/>
              <a:t>	</a:t>
            </a:r>
            <a:r>
              <a:rPr lang="en-US" sz="1600">
                <a:solidFill>
                  <a:schemeClr val="dk1"/>
                </a:solidFill>
                <a:latin typeface="Arial"/>
                <a:ea typeface="Arial"/>
                <a:cs typeface="Arial"/>
                <a:sym typeface="Arial"/>
              </a:rPr>
              <a:t> • </a:t>
            </a:r>
            <a:r>
              <a:rPr lang="en-US" sz="1600"/>
              <a:t>DevOps &amp; infrastructure, DBMS admin, security engineer, architect, product engineer, cloud software engineer, etc.</a:t>
            </a:r>
            <a:br>
              <a:rPr lang="en-US" sz="1600"/>
            </a:br>
            <a:r>
              <a:rPr lang="en-US" sz="1600"/>
              <a:t>	</a:t>
            </a:r>
            <a:r>
              <a:rPr lang="en-US" sz="1600">
                <a:solidFill>
                  <a:schemeClr val="dk1"/>
                </a:solidFill>
                <a:latin typeface="Arial"/>
                <a:ea typeface="Arial"/>
                <a:cs typeface="Arial"/>
                <a:sym typeface="Arial"/>
              </a:rPr>
              <a:t> • </a:t>
            </a:r>
            <a:r>
              <a:rPr lang="en-US" sz="1600"/>
              <a:t>A day in the life of a backend / software engineer.</a:t>
            </a:r>
            <a:br>
              <a:rPr lang="en-US" sz="1600"/>
            </a:br>
            <a:r>
              <a:rPr lang="en-US" sz="1600">
                <a:solidFill>
                  <a:schemeClr val="dk1"/>
                </a:solidFill>
                <a:latin typeface="Arial"/>
                <a:ea typeface="Arial"/>
                <a:cs typeface="Arial"/>
                <a:sym typeface="Arial"/>
              </a:rPr>
              <a:t>	 • </a:t>
            </a:r>
            <a:r>
              <a:rPr lang="en-US" sz="1600"/>
              <a:t>Generalist vs. specialist.</a:t>
            </a:r>
            <a:br>
              <a:rPr lang="en-US" sz="1600"/>
            </a:br>
            <a:r>
              <a:rPr lang="en-US" sz="1600"/>
              <a:t>	</a:t>
            </a:r>
            <a:r>
              <a:rPr lang="en-US" sz="1600">
                <a:solidFill>
                  <a:schemeClr val="dk1"/>
                </a:solidFill>
                <a:latin typeface="Arial"/>
                <a:ea typeface="Arial"/>
                <a:cs typeface="Arial"/>
                <a:sym typeface="Arial"/>
              </a:rPr>
              <a:t> • </a:t>
            </a:r>
            <a:r>
              <a:rPr lang="en-US" sz="1600"/>
              <a:t>Safe job *</a:t>
            </a:r>
            <a:br>
              <a:rPr lang="en-US" sz="1600"/>
            </a:br>
            <a:r>
              <a:rPr lang="en-US" sz="1600"/>
              <a:t>	</a:t>
            </a:r>
            <a:r>
              <a:rPr lang="en-US" sz="1600">
                <a:solidFill>
                  <a:schemeClr val="dk1"/>
                </a:solidFill>
                <a:latin typeface="Arial"/>
                <a:ea typeface="Arial"/>
                <a:cs typeface="Arial"/>
                <a:sym typeface="Arial"/>
              </a:rPr>
              <a:t> • </a:t>
            </a:r>
            <a:r>
              <a:rPr lang="en-US" sz="1600"/>
              <a:t>Less count of women. Role does not last &gt; 5 years. *</a:t>
            </a:r>
            <a:br>
              <a:rPr lang="en-US" sz="1600"/>
            </a:br>
            <a:r>
              <a:rPr lang="en-US" sz="1600"/>
              <a:t>	</a:t>
            </a:r>
            <a:r>
              <a:rPr lang="en-US" sz="1600">
                <a:solidFill>
                  <a:schemeClr val="dk1"/>
                </a:solidFill>
                <a:latin typeface="Arial"/>
                <a:ea typeface="Arial"/>
                <a:cs typeface="Arial"/>
                <a:sym typeface="Arial"/>
              </a:rPr>
              <a:t> • Career progression: </a:t>
            </a:r>
            <a:r>
              <a:rPr lang="en-US" sz="1600"/>
              <a:t>Management/ leadership roles. May not code. Lots of decision making / resource management / architecture decisions / product scope.</a:t>
            </a:r>
            <a:br>
              <a:rPr lang="en-US" sz="1600"/>
            </a:br>
            <a:br>
              <a:rPr lang="en-US" sz="1600"/>
            </a:br>
            <a:r>
              <a:rPr i="1" lang="en-US" sz="1600">
                <a:solidFill>
                  <a:schemeClr val="dk1"/>
                </a:solidFill>
                <a:latin typeface="Arial"/>
                <a:ea typeface="Arial"/>
                <a:cs typeface="Arial"/>
                <a:sym typeface="Arial"/>
              </a:rPr>
              <a:t>* Disclaimer: </a:t>
            </a:r>
            <a:br>
              <a:rPr i="1" lang="en-US" sz="1600">
                <a:solidFill>
                  <a:schemeClr val="dk1"/>
                </a:solidFill>
                <a:latin typeface="Arial"/>
                <a:ea typeface="Arial"/>
                <a:cs typeface="Arial"/>
                <a:sym typeface="Arial"/>
              </a:rPr>
            </a:br>
            <a:r>
              <a:rPr i="1" lang="en-US" sz="1600">
                <a:solidFill>
                  <a:schemeClr val="dk1"/>
                </a:solidFill>
                <a:latin typeface="Arial"/>
                <a:ea typeface="Arial"/>
                <a:cs typeface="Arial"/>
                <a:sym typeface="Arial"/>
              </a:rPr>
              <a:t>	</a:t>
            </a:r>
            <a:r>
              <a:rPr lang="en-US" sz="1600">
                <a:solidFill>
                  <a:schemeClr val="dk1"/>
                </a:solidFill>
                <a:latin typeface="Arial"/>
                <a:ea typeface="Arial"/>
                <a:cs typeface="Arial"/>
                <a:sym typeface="Arial"/>
              </a:rPr>
              <a:t>• </a:t>
            </a:r>
            <a:r>
              <a:rPr i="1" lang="en-US" sz="1600">
                <a:solidFill>
                  <a:schemeClr val="dk1"/>
                </a:solidFill>
                <a:latin typeface="Arial"/>
                <a:ea typeface="Arial"/>
                <a:cs typeface="Arial"/>
                <a:sym typeface="Arial"/>
              </a:rPr>
              <a:t>Depends on the company, team and responsibilities.</a:t>
            </a:r>
            <a:br>
              <a:rPr i="1" lang="en-US" sz="1600">
                <a:solidFill>
                  <a:schemeClr val="dk1"/>
                </a:solidFill>
                <a:latin typeface="Arial"/>
                <a:ea typeface="Arial"/>
                <a:cs typeface="Arial"/>
                <a:sym typeface="Arial"/>
              </a:rPr>
            </a:br>
            <a:r>
              <a:rPr i="1" lang="en-US" sz="1600">
                <a:solidFill>
                  <a:schemeClr val="dk1"/>
                </a:solidFill>
                <a:latin typeface="Arial"/>
                <a:ea typeface="Arial"/>
                <a:cs typeface="Arial"/>
                <a:sym typeface="Arial"/>
              </a:rPr>
              <a:t>	• As observed during work experience.</a:t>
            </a:r>
            <a:br>
              <a:rPr lang="en-US" sz="1600"/>
            </a:br>
            <a:endParaRPr i="1" sz="1600">
              <a:solidFill>
                <a:schemeClr val="dk1"/>
              </a:solidFill>
              <a:latin typeface="Arial"/>
              <a:ea typeface="Arial"/>
              <a:cs typeface="Arial"/>
              <a:sym typeface="Arial"/>
            </a:endParaRPr>
          </a:p>
        </p:txBody>
      </p:sp>
      <p:pic>
        <p:nvPicPr>
          <p:cNvPr id="144" name="Google Shape;144;p11"/>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12"/>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50" name="Google Shape;150;p12"/>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3000" u="none" cap="none" strike="noStrike">
              <a:solidFill>
                <a:srgbClr val="007A7C"/>
              </a:solidFill>
              <a:latin typeface="Montserrat"/>
              <a:ea typeface="Montserrat"/>
              <a:cs typeface="Montserrat"/>
              <a:sym typeface="Montserrat"/>
            </a:endParaRPr>
          </a:p>
        </p:txBody>
      </p:sp>
      <p:pic>
        <p:nvPicPr>
          <p:cNvPr id="151" name="Google Shape;151;p12"/>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pic>
        <p:nvPicPr>
          <p:cNvPr id="152" name="Google Shape;152;p12"/>
          <p:cNvPicPr preferRelativeResize="0"/>
          <p:nvPr/>
        </p:nvPicPr>
        <p:blipFill rotWithShape="1">
          <a:blip r:embed="rId5">
            <a:alphaModFix/>
          </a:blip>
          <a:srcRect b="0" l="0" r="0" t="0"/>
          <a:stretch/>
        </p:blipFill>
        <p:spPr>
          <a:xfrm>
            <a:off x="446567" y="1003165"/>
            <a:ext cx="4240028" cy="1858968"/>
          </a:xfrm>
          <a:prstGeom prst="rect">
            <a:avLst/>
          </a:prstGeom>
          <a:noFill/>
          <a:ln>
            <a:noFill/>
          </a:ln>
        </p:spPr>
      </p:pic>
      <p:pic>
        <p:nvPicPr>
          <p:cNvPr id="153" name="Google Shape;153;p12"/>
          <p:cNvPicPr preferRelativeResize="0"/>
          <p:nvPr/>
        </p:nvPicPr>
        <p:blipFill rotWithShape="1">
          <a:blip r:embed="rId6">
            <a:alphaModFix/>
          </a:blip>
          <a:srcRect b="0" l="0" r="0" t="0"/>
          <a:stretch/>
        </p:blipFill>
        <p:spPr>
          <a:xfrm>
            <a:off x="4895228" y="1892136"/>
            <a:ext cx="3809293" cy="2598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13"/>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59" name="Google Shape;159;p13"/>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Study Group</a:t>
            </a:r>
            <a:endParaRPr b="0" i="0" sz="3000" u="none" cap="none" strike="noStrike">
              <a:solidFill>
                <a:srgbClr val="007A7C"/>
              </a:solidFill>
              <a:latin typeface="Montserrat"/>
              <a:ea typeface="Montserrat"/>
              <a:cs typeface="Montserrat"/>
              <a:sym typeface="Montserrat"/>
            </a:endParaRPr>
          </a:p>
        </p:txBody>
      </p:sp>
      <p:pic>
        <p:nvPicPr>
          <p:cNvPr id="160" name="Google Shape;160;p13"/>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pic>
        <p:nvPicPr>
          <p:cNvPr id="161" name="Google Shape;161;p13"/>
          <p:cNvPicPr preferRelativeResize="0"/>
          <p:nvPr/>
        </p:nvPicPr>
        <p:blipFill rotWithShape="1">
          <a:blip r:embed="rId5">
            <a:alphaModFix/>
          </a:blip>
          <a:srcRect b="0" l="0" r="0" t="0"/>
          <a:stretch/>
        </p:blipFill>
        <p:spPr>
          <a:xfrm>
            <a:off x="2126511" y="1180374"/>
            <a:ext cx="4642884" cy="1468780"/>
          </a:xfrm>
          <a:prstGeom prst="rect">
            <a:avLst/>
          </a:prstGeom>
          <a:noFill/>
          <a:ln>
            <a:noFill/>
          </a:ln>
        </p:spPr>
      </p:pic>
      <p:pic>
        <p:nvPicPr>
          <p:cNvPr id="162" name="Google Shape;162;p13"/>
          <p:cNvPicPr preferRelativeResize="0"/>
          <p:nvPr/>
        </p:nvPicPr>
        <p:blipFill rotWithShape="1">
          <a:blip r:embed="rId6">
            <a:alphaModFix/>
          </a:blip>
          <a:srcRect b="0" l="0" r="0" t="0"/>
          <a:stretch/>
        </p:blipFill>
        <p:spPr>
          <a:xfrm>
            <a:off x="2581018" y="2649154"/>
            <a:ext cx="3733870" cy="12888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14"/>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68" name="Google Shape;168;p14"/>
          <p:cNvSpPr txBox="1"/>
          <p:nvPr/>
        </p:nvSpPr>
        <p:spPr>
          <a:xfrm>
            <a:off x="453655" y="16000"/>
            <a:ext cx="8243777"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Study Group</a:t>
            </a:r>
            <a:endParaRPr b="0" i="0" sz="1400" u="none" cap="none" strike="noStrike">
              <a:solidFill>
                <a:srgbClr val="000000"/>
              </a:solidFill>
              <a:latin typeface="Arial"/>
              <a:ea typeface="Arial"/>
              <a:cs typeface="Arial"/>
              <a:sym typeface="Arial"/>
            </a:endParaRPr>
          </a:p>
        </p:txBody>
      </p:sp>
      <p:sp>
        <p:nvSpPr>
          <p:cNvPr id="169" name="Google Shape;169;p14"/>
          <p:cNvSpPr txBox="1"/>
          <p:nvPr>
            <p:ph type="ctrTitle"/>
          </p:nvPr>
        </p:nvSpPr>
        <p:spPr>
          <a:xfrm>
            <a:off x="453654" y="1054400"/>
            <a:ext cx="8243778" cy="3385275"/>
          </a:xfrm>
          <a:prstGeom prst="rect">
            <a:avLst/>
          </a:prstGeom>
          <a:noFill/>
          <a:ln>
            <a:noFill/>
          </a:ln>
        </p:spPr>
        <p:txBody>
          <a:bodyPr anchorCtr="0" anchor="t" bIns="91425" lIns="91425" spcFirstLastPara="1" rIns="91425" wrap="square" tIns="91425">
            <a:noAutofit/>
          </a:bodyPr>
          <a:lstStyle/>
          <a:p>
            <a:pPr indent="0" lvl="0" marL="76200" rtl="0" algn="l">
              <a:lnSpc>
                <a:spcPct val="100000"/>
              </a:lnSpc>
              <a:spcBef>
                <a:spcPts val="0"/>
              </a:spcBef>
              <a:spcAft>
                <a:spcPts val="0"/>
              </a:spcAft>
              <a:buClr>
                <a:srgbClr val="000000"/>
              </a:buClr>
              <a:buSzPts val="2400"/>
              <a:buNone/>
            </a:pPr>
            <a:r>
              <a:rPr lang="en-US" sz="1600">
                <a:solidFill>
                  <a:schemeClr val="dk1"/>
                </a:solidFill>
              </a:rPr>
              <a:t>• Resources:</a:t>
            </a:r>
            <a:br>
              <a:rPr lang="en-US" sz="1600">
                <a:solidFill>
                  <a:schemeClr val="dk1"/>
                </a:solidFill>
              </a:rPr>
            </a:br>
            <a:r>
              <a:rPr lang="en-US" sz="1600">
                <a:solidFill>
                  <a:schemeClr val="dk1"/>
                </a:solidFill>
              </a:rPr>
              <a:t>	• Backend Study Group: </a:t>
            </a:r>
            <a:r>
              <a:rPr lang="en-US" sz="1600" u="sng">
                <a:solidFill>
                  <a:schemeClr val="hlink"/>
                </a:solidFill>
                <a:hlinkClick r:id="rId4"/>
              </a:rPr>
              <a:t>GitHub</a:t>
            </a:r>
            <a:br>
              <a:rPr lang="en-US" sz="1600">
                <a:solidFill>
                  <a:schemeClr val="dk1"/>
                </a:solidFill>
              </a:rPr>
            </a:br>
            <a:r>
              <a:rPr lang="en-US" sz="1600">
                <a:solidFill>
                  <a:schemeClr val="dk1"/>
                </a:solidFill>
              </a:rPr>
              <a:t>	• Upcoming sessions:</a:t>
            </a:r>
            <a:br>
              <a:rPr lang="en-US" sz="1600">
                <a:solidFill>
                  <a:schemeClr val="dk1"/>
                </a:solidFill>
              </a:rPr>
            </a:br>
            <a:r>
              <a:rPr lang="en-US" sz="1600">
                <a:solidFill>
                  <a:schemeClr val="dk1"/>
                </a:solidFill>
              </a:rPr>
              <a:t>		• </a:t>
            </a:r>
            <a:r>
              <a:rPr lang="en-US" sz="1600" u="sng">
                <a:solidFill>
                  <a:schemeClr val="hlink"/>
                </a:solidFill>
                <a:hlinkClick r:id="rId5"/>
              </a:rPr>
              <a:t>April 8, 2021</a:t>
            </a:r>
            <a:br>
              <a:rPr lang="en-US" sz="1600">
                <a:solidFill>
                  <a:schemeClr val="dk1"/>
                </a:solidFill>
              </a:rPr>
            </a:br>
            <a:r>
              <a:rPr lang="en-US" sz="1600">
                <a:solidFill>
                  <a:schemeClr val="dk1"/>
                </a:solidFill>
              </a:rPr>
              <a:t>		• </a:t>
            </a:r>
            <a:r>
              <a:rPr lang="en-US" sz="1600" u="sng">
                <a:solidFill>
                  <a:schemeClr val="hlink"/>
                </a:solidFill>
                <a:hlinkClick r:id="rId6"/>
              </a:rPr>
              <a:t>April 22, 2021</a:t>
            </a:r>
            <a:br>
              <a:rPr lang="en-US" sz="1600">
                <a:solidFill>
                  <a:schemeClr val="dk1"/>
                </a:solidFill>
              </a:rPr>
            </a:br>
            <a:r>
              <a:rPr lang="en-US" sz="1600">
                <a:solidFill>
                  <a:schemeClr val="dk1"/>
                </a:solidFill>
              </a:rPr>
              <a:t>	• </a:t>
            </a:r>
            <a:r>
              <a:rPr lang="en-US" sz="1600" u="sng">
                <a:solidFill>
                  <a:schemeClr val="hlink"/>
                </a:solidFill>
                <a:hlinkClick r:id="rId7"/>
              </a:rPr>
              <a:t>Technical Tracks</a:t>
            </a:r>
            <a:br>
              <a:rPr lang="en-US" sz="1600">
                <a:solidFill>
                  <a:schemeClr val="dk1"/>
                </a:solidFill>
              </a:rPr>
            </a:br>
            <a:r>
              <a:rPr lang="en-US" sz="1600">
                <a:solidFill>
                  <a:schemeClr val="dk1"/>
                </a:solidFill>
              </a:rPr>
              <a:t>	• </a:t>
            </a:r>
            <a:r>
              <a:rPr lang="en-US" sz="1600" u="sng">
                <a:solidFill>
                  <a:schemeClr val="hlink"/>
                </a:solidFill>
                <a:highlight>
                  <a:srgbClr val="FFFFFF"/>
                </a:highlight>
                <a:hlinkClick r:id="rId8"/>
              </a:rPr>
              <a:t>Digital Events</a:t>
            </a:r>
            <a:br>
              <a:rPr lang="en-US" sz="1600">
                <a:highlight>
                  <a:srgbClr val="FFFFFF"/>
                </a:highlight>
              </a:rPr>
            </a:br>
            <a:r>
              <a:rPr lang="en-US" sz="1600">
                <a:highlight>
                  <a:srgbClr val="FFFFFF"/>
                </a:highlight>
              </a:rPr>
              <a:t>	</a:t>
            </a:r>
            <a:r>
              <a:rPr lang="en-US" sz="1600">
                <a:solidFill>
                  <a:schemeClr val="dk1"/>
                </a:solidFill>
                <a:highlight>
                  <a:srgbClr val="FFFFFF"/>
                </a:highlight>
              </a:rPr>
              <a:t>• </a:t>
            </a:r>
            <a:r>
              <a:rPr lang="en-US" sz="1600"/>
              <a:t>Get updates – join the </a:t>
            </a:r>
            <a:r>
              <a:rPr lang="en-US" sz="1600" u="sng">
                <a:solidFill>
                  <a:schemeClr val="hlink"/>
                </a:solidFill>
                <a:hlinkClick r:id="rId9"/>
              </a:rPr>
              <a:t>Digital mailing list</a:t>
            </a:r>
            <a:r>
              <a:rPr lang="en-US" sz="1600"/>
              <a:t>!</a:t>
            </a:r>
            <a:br>
              <a:rPr lang="en-US" sz="1600"/>
            </a:br>
            <a:r>
              <a:rPr lang="en-US" sz="1600"/>
              <a:t>	</a:t>
            </a:r>
            <a:r>
              <a:rPr lang="en-US" sz="1600">
                <a:solidFill>
                  <a:schemeClr val="dk1"/>
                </a:solidFill>
                <a:highlight>
                  <a:srgbClr val="FFFFFF"/>
                </a:highlight>
              </a:rPr>
              <a:t>• </a:t>
            </a:r>
            <a:r>
              <a:rPr lang="en-US" sz="1600"/>
              <a:t>Have </a:t>
            </a:r>
            <a:r>
              <a:rPr lang="en-US" sz="1600"/>
              <a:t>questions</a:t>
            </a:r>
            <a:r>
              <a:rPr lang="en-US" sz="1600"/>
              <a:t>? </a:t>
            </a:r>
            <a:endParaRPr sz="1600"/>
          </a:p>
          <a:p>
            <a:pPr indent="381000" lvl="0" marL="533400" rtl="0" algn="l">
              <a:lnSpc>
                <a:spcPct val="100000"/>
              </a:lnSpc>
              <a:spcBef>
                <a:spcPts val="0"/>
              </a:spcBef>
              <a:spcAft>
                <a:spcPts val="0"/>
              </a:spcAft>
              <a:buClr>
                <a:srgbClr val="000000"/>
              </a:buClr>
              <a:buSzPts val="2400"/>
              <a:buNone/>
            </a:pPr>
            <a:r>
              <a:rPr lang="en-US" sz="1600">
                <a:highlight>
                  <a:schemeClr val="lt1"/>
                </a:highlight>
              </a:rPr>
              <a:t>• </a:t>
            </a:r>
            <a:r>
              <a:rPr lang="en-US" sz="1600"/>
              <a:t>Contacts us at: </a:t>
            </a:r>
            <a:r>
              <a:rPr lang="en-US" sz="1600" u="sng">
                <a:solidFill>
                  <a:schemeClr val="hlink"/>
                </a:solidFill>
                <a:hlinkClick r:id="rId10"/>
              </a:rPr>
              <a:t>contact@womenwhocode.com</a:t>
            </a:r>
            <a:endParaRPr sz="1600">
              <a:highlight>
                <a:srgbClr val="FFFFFF"/>
              </a:highlight>
            </a:endParaRPr>
          </a:p>
          <a:p>
            <a:pPr indent="381000" lvl="0" marL="533400" rtl="0" algn="l">
              <a:spcBef>
                <a:spcPts val="0"/>
              </a:spcBef>
              <a:spcAft>
                <a:spcPts val="0"/>
              </a:spcAft>
              <a:buClr>
                <a:schemeClr val="dk1"/>
              </a:buClr>
              <a:buSzPts val="2400"/>
              <a:buFont typeface="Arial"/>
              <a:buNone/>
            </a:pPr>
            <a:r>
              <a:rPr lang="en-US" sz="1600">
                <a:highlight>
                  <a:schemeClr val="lt1"/>
                </a:highlight>
              </a:rPr>
              <a:t>• Join our </a:t>
            </a:r>
            <a:r>
              <a:rPr lang="en-US" sz="1600" u="sng">
                <a:solidFill>
                  <a:schemeClr val="hlink"/>
                </a:solidFill>
                <a:highlight>
                  <a:schemeClr val="lt1"/>
                </a:highlight>
                <a:hlinkClick r:id="rId11"/>
              </a:rPr>
              <a:t>Slack</a:t>
            </a:r>
            <a:r>
              <a:rPr lang="en-US" sz="1600">
                <a:highlight>
                  <a:schemeClr val="lt1"/>
                </a:highlight>
              </a:rPr>
              <a:t> channel!</a:t>
            </a:r>
            <a:endParaRPr sz="1600">
              <a:highlight>
                <a:srgbClr val="FFFFFF"/>
              </a:highlight>
            </a:endParaRPr>
          </a:p>
          <a:p>
            <a:pPr indent="381000" lvl="0" marL="533400" rtl="0" algn="l">
              <a:lnSpc>
                <a:spcPct val="100000"/>
              </a:lnSpc>
              <a:spcBef>
                <a:spcPts val="0"/>
              </a:spcBef>
              <a:spcAft>
                <a:spcPts val="0"/>
              </a:spcAft>
              <a:buClr>
                <a:srgbClr val="000000"/>
              </a:buClr>
              <a:buSzPts val="2400"/>
              <a:buNone/>
            </a:pPr>
            <a:r>
              <a:t/>
            </a:r>
            <a:endParaRPr sz="1600">
              <a:highlight>
                <a:srgbClr val="FFFFFF"/>
              </a:highlight>
            </a:endParaRPr>
          </a:p>
          <a:p>
            <a:pPr indent="0" lvl="0" marL="0" rtl="0" algn="l">
              <a:lnSpc>
                <a:spcPct val="100000"/>
              </a:lnSpc>
              <a:spcBef>
                <a:spcPts val="0"/>
              </a:spcBef>
              <a:spcAft>
                <a:spcPts val="0"/>
              </a:spcAft>
              <a:buClr>
                <a:srgbClr val="000000"/>
              </a:buClr>
              <a:buSzPts val="2400"/>
              <a:buNone/>
            </a:pPr>
            <a:r>
              <a:rPr lang="en-US" sz="1600">
                <a:highlight>
                  <a:srgbClr val="FFFFFF"/>
                </a:highlight>
              </a:rPr>
              <a:t>Thank you and see you soon!</a:t>
            </a:r>
            <a:endParaRPr sz="1600">
              <a:solidFill>
                <a:schemeClr val="dk1"/>
              </a:solidFill>
            </a:endParaRPr>
          </a:p>
        </p:txBody>
      </p:sp>
      <p:pic>
        <p:nvPicPr>
          <p:cNvPr id="170" name="Google Shape;170;p14"/>
          <p:cNvPicPr preferRelativeResize="0"/>
          <p:nvPr/>
        </p:nvPicPr>
        <p:blipFill rotWithShape="1">
          <a:blip r:embed="rId12">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2"/>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pic>
        <p:nvPicPr>
          <p:cNvPr id="63" name="Google Shape;63;p2"/>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pic>
        <p:nvPicPr>
          <p:cNvPr id="64" name="Google Shape;64;p2"/>
          <p:cNvPicPr preferRelativeResize="0"/>
          <p:nvPr/>
        </p:nvPicPr>
        <p:blipFill rotWithShape="1">
          <a:blip r:embed="rId5">
            <a:alphaModFix/>
          </a:blip>
          <a:srcRect b="0" l="0" r="0" t="0"/>
          <a:stretch/>
        </p:blipFill>
        <p:spPr>
          <a:xfrm>
            <a:off x="594505" y="-1"/>
            <a:ext cx="4779845" cy="3218121"/>
          </a:xfrm>
          <a:prstGeom prst="rect">
            <a:avLst/>
          </a:prstGeom>
          <a:noFill/>
          <a:ln>
            <a:noFill/>
          </a:ln>
        </p:spPr>
      </p:pic>
      <p:sp>
        <p:nvSpPr>
          <p:cNvPr id="65" name="Google Shape;65;p2"/>
          <p:cNvSpPr txBox="1"/>
          <p:nvPr/>
        </p:nvSpPr>
        <p:spPr>
          <a:xfrm>
            <a:off x="3572700" y="3116444"/>
            <a:ext cx="5571300" cy="1187700"/>
          </a:xfrm>
          <a:prstGeom prst="rect">
            <a:avLst/>
          </a:prstGeom>
          <a:solidFill>
            <a:srgbClr val="077A7C"/>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FFFFFF"/>
                </a:solidFill>
                <a:latin typeface="Montserrat"/>
                <a:ea typeface="Montserrat"/>
                <a:cs typeface="Montserrat"/>
                <a:sym typeface="Montserrat"/>
              </a:rPr>
              <a:t>WWCode Digital + </a:t>
            </a:r>
            <a:r>
              <a:rPr b="1" i="0" lang="en-US" sz="2400" u="none" cap="none" strike="noStrike">
                <a:solidFill>
                  <a:srgbClr val="FFFFFF"/>
                </a:solidFill>
                <a:latin typeface="Montserrat"/>
                <a:ea typeface="Montserrat"/>
                <a:cs typeface="Montserrat"/>
                <a:sym typeface="Montserrat"/>
              </a:rPr>
              <a:t>Backend</a:t>
            </a:r>
            <a:endParaRPr b="1" i="0" sz="2400" u="none" cap="none" strike="noStrike">
              <a:solidFill>
                <a:srgbClr val="FFFFFF"/>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2400"/>
              <a:buFont typeface="Arial"/>
              <a:buNone/>
            </a:pPr>
            <a:r>
              <a:rPr b="1" i="0" lang="en-US" sz="2400" u="none" cap="none" strike="noStrike">
                <a:solidFill>
                  <a:srgbClr val="FFFFFF"/>
                </a:solidFill>
                <a:latin typeface="Montserrat"/>
                <a:ea typeface="Montserrat"/>
                <a:cs typeface="Montserrat"/>
                <a:sym typeface="Montserrat"/>
              </a:rPr>
              <a:t>Backend Study Group</a:t>
            </a:r>
            <a:endParaRPr b="1" i="0" sz="2400" u="none" cap="none" strike="noStrike">
              <a:solidFill>
                <a:srgbClr val="FFFFFF"/>
              </a:solidFill>
              <a:latin typeface="Montserrat"/>
              <a:ea typeface="Montserrat"/>
              <a:cs typeface="Montserrat"/>
              <a:sym typeface="Montserrat"/>
            </a:endParaRPr>
          </a:p>
          <a:p>
            <a:pPr indent="457200" lvl="0" marL="3657600" marR="0" rtl="0" algn="ctr">
              <a:lnSpc>
                <a:spcPct val="100000"/>
              </a:lnSpc>
              <a:spcBef>
                <a:spcPts val="0"/>
              </a:spcBef>
              <a:spcAft>
                <a:spcPts val="0"/>
              </a:spcAft>
              <a:buClr>
                <a:srgbClr val="000000"/>
              </a:buClr>
              <a:buSzPts val="1000"/>
              <a:buFont typeface="Arial"/>
              <a:buNone/>
            </a:pPr>
            <a:br>
              <a:rPr b="1" i="0" lang="en-US" sz="1000" u="none" cap="none" strike="noStrike">
                <a:solidFill>
                  <a:srgbClr val="FFFFFF"/>
                </a:solidFill>
                <a:latin typeface="Montserrat"/>
                <a:ea typeface="Montserrat"/>
                <a:cs typeface="Montserrat"/>
                <a:sym typeface="Montserrat"/>
              </a:rPr>
            </a:br>
            <a:r>
              <a:rPr b="1" i="0" lang="en-US" sz="1000" u="none" cap="none" strike="noStrike">
                <a:solidFill>
                  <a:srgbClr val="FFFFFF"/>
                </a:solidFill>
                <a:latin typeface="Montserrat"/>
                <a:ea typeface="Montserrat"/>
                <a:cs typeface="Montserrat"/>
                <a:sym typeface="Montserrat"/>
              </a:rPr>
              <a:t>March 25, 2021</a:t>
            </a:r>
            <a:endParaRPr b="1" i="0" sz="1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3"/>
          <p:cNvPicPr preferRelativeResize="0"/>
          <p:nvPr/>
        </p:nvPicPr>
        <p:blipFill rotWithShape="1">
          <a:blip r:embed="rId3">
            <a:alphaModFix/>
          </a:blip>
          <a:srcRect b="0" l="0" r="0" t="0"/>
          <a:stretch/>
        </p:blipFill>
        <p:spPr>
          <a:xfrm>
            <a:off x="2" y="-190345"/>
            <a:ext cx="9143998" cy="5333846"/>
          </a:xfrm>
          <a:prstGeom prst="rect">
            <a:avLst/>
          </a:prstGeom>
          <a:noFill/>
          <a:ln>
            <a:noFill/>
          </a:ln>
        </p:spPr>
      </p:pic>
      <p:pic>
        <p:nvPicPr>
          <p:cNvPr id="71" name="Google Shape;71;p3"/>
          <p:cNvPicPr preferRelativeResize="0"/>
          <p:nvPr/>
        </p:nvPicPr>
        <p:blipFill rotWithShape="1">
          <a:blip r:embed="rId4">
            <a:alphaModFix/>
          </a:blip>
          <a:srcRect b="46303" l="3938" r="25355" t="1558"/>
          <a:stretch/>
        </p:blipFill>
        <p:spPr>
          <a:xfrm>
            <a:off x="3436825" y="1671142"/>
            <a:ext cx="1828800" cy="1828800"/>
          </a:xfrm>
          <a:prstGeom prst="ellipse">
            <a:avLst/>
          </a:prstGeom>
          <a:noFill/>
          <a:ln>
            <a:noFill/>
          </a:ln>
        </p:spPr>
      </p:pic>
      <p:pic>
        <p:nvPicPr>
          <p:cNvPr id="72" name="Google Shape;72;p3"/>
          <p:cNvPicPr preferRelativeResize="0"/>
          <p:nvPr/>
        </p:nvPicPr>
        <p:blipFill rotWithShape="1">
          <a:blip r:embed="rId5">
            <a:alphaModFix/>
          </a:blip>
          <a:srcRect b="99" l="0" r="0" t="99"/>
          <a:stretch/>
        </p:blipFill>
        <p:spPr>
          <a:xfrm>
            <a:off x="6120809" y="1671142"/>
            <a:ext cx="1828800" cy="1828800"/>
          </a:xfrm>
          <a:prstGeom prst="ellipse">
            <a:avLst/>
          </a:prstGeom>
          <a:noFill/>
          <a:ln>
            <a:noFill/>
          </a:ln>
        </p:spPr>
      </p:pic>
      <p:sp>
        <p:nvSpPr>
          <p:cNvPr id="73" name="Google Shape;73;p3"/>
          <p:cNvSpPr txBox="1"/>
          <p:nvPr/>
        </p:nvSpPr>
        <p:spPr>
          <a:xfrm>
            <a:off x="290682" y="3911680"/>
            <a:ext cx="2424471" cy="711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400" u="none" cap="none" strike="noStrike">
                <a:solidFill>
                  <a:schemeClr val="dk1"/>
                </a:solidFill>
                <a:latin typeface="Arial"/>
                <a:ea typeface="Arial"/>
                <a:cs typeface="Arial"/>
                <a:sym typeface="Arial"/>
              </a:rPr>
              <a:t> Prachi Shah</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1" i="0" lang="en-US" sz="1400" u="none" cap="none" strike="noStrike">
                <a:solidFill>
                  <a:srgbClr val="007A7C"/>
                </a:solidFill>
                <a:latin typeface="Arial"/>
                <a:ea typeface="Arial"/>
                <a:cs typeface="Arial"/>
                <a:sym typeface="Arial"/>
              </a:rPr>
              <a:t>Senior Software Engineer | Metromile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p:txBody>
      </p:sp>
      <p:pic>
        <p:nvPicPr>
          <p:cNvPr id="74" name="Google Shape;74;p3"/>
          <p:cNvPicPr preferRelativeResize="0"/>
          <p:nvPr/>
        </p:nvPicPr>
        <p:blipFill rotWithShape="1">
          <a:blip r:embed="rId6">
            <a:alphaModFix/>
          </a:blip>
          <a:srcRect b="12487" l="0" r="0" t="0"/>
          <a:stretch/>
        </p:blipFill>
        <p:spPr>
          <a:xfrm>
            <a:off x="608096" y="1671142"/>
            <a:ext cx="1828800" cy="1828800"/>
          </a:xfrm>
          <a:prstGeom prst="ellipse">
            <a:avLst/>
          </a:prstGeom>
          <a:noFill/>
          <a:ln>
            <a:noFill/>
          </a:ln>
        </p:spPr>
      </p:pic>
      <p:sp>
        <p:nvSpPr>
          <p:cNvPr id="75" name="Google Shape;75;p3"/>
          <p:cNvSpPr/>
          <p:nvPr/>
        </p:nvSpPr>
        <p:spPr>
          <a:xfrm>
            <a:off x="459993" y="287369"/>
            <a:ext cx="8224016" cy="10772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Arial"/>
                <a:ea typeface="Arial"/>
                <a:cs typeface="Arial"/>
                <a:sym typeface="Arial"/>
              </a:rPr>
              <a:t>• Welcome from WWCode!</a:t>
            </a:r>
            <a:br>
              <a:rPr b="0" i="0" lang="en-US" sz="1600" u="none" cap="none" strike="noStrike">
                <a:solidFill>
                  <a:schemeClr val="dk1"/>
                </a:solidFill>
                <a:latin typeface="Arial"/>
                <a:ea typeface="Arial"/>
                <a:cs typeface="Arial"/>
                <a:sym typeface="Arial"/>
              </a:rPr>
            </a:br>
            <a:r>
              <a:rPr b="0" i="0" lang="en-US" sz="1600" u="none" cap="none" strike="noStrike">
                <a:solidFill>
                  <a:schemeClr val="dk1"/>
                </a:solidFill>
                <a:latin typeface="Arial"/>
                <a:ea typeface="Arial"/>
                <a:cs typeface="Arial"/>
                <a:sym typeface="Arial"/>
              </a:rPr>
              <a:t>• Our mission: Inspiring women to excel in technology careers.</a:t>
            </a:r>
            <a:br>
              <a:rPr b="0" i="0" lang="en-US" sz="1600" u="none" cap="none" strike="noStrike">
                <a:solidFill>
                  <a:schemeClr val="dk1"/>
                </a:solidFill>
                <a:latin typeface="Arial"/>
                <a:ea typeface="Arial"/>
                <a:cs typeface="Arial"/>
                <a:sym typeface="Arial"/>
              </a:rPr>
            </a:br>
            <a:r>
              <a:rPr b="0" i="0" lang="en-US" sz="1600" u="none" cap="none" strike="noStrike">
                <a:solidFill>
                  <a:schemeClr val="dk1"/>
                </a:solidFill>
                <a:latin typeface="Arial"/>
                <a:ea typeface="Arial"/>
                <a:cs typeface="Arial"/>
                <a:sym typeface="Arial"/>
              </a:rPr>
              <a:t>• Our vision: A world where women are representative as technical executives, founders, VCs, board members and software engineers. </a:t>
            </a:r>
            <a:endParaRPr b="0" i="0" sz="1200" u="none" cap="none" strike="noStrike">
              <a:solidFill>
                <a:schemeClr val="dk1"/>
              </a:solidFill>
              <a:latin typeface="Arial"/>
              <a:ea typeface="Arial"/>
              <a:cs typeface="Arial"/>
              <a:sym typeface="Arial"/>
            </a:endParaRPr>
          </a:p>
        </p:txBody>
      </p:sp>
      <p:sp>
        <p:nvSpPr>
          <p:cNvPr id="76" name="Google Shape;76;p3"/>
          <p:cNvSpPr txBox="1"/>
          <p:nvPr/>
        </p:nvSpPr>
        <p:spPr>
          <a:xfrm>
            <a:off x="5638429" y="3911680"/>
            <a:ext cx="2424471" cy="711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400" u="none" cap="none" strike="noStrike">
                <a:solidFill>
                  <a:schemeClr val="dk1"/>
                </a:solidFill>
                <a:latin typeface="Arial"/>
                <a:ea typeface="Arial"/>
                <a:cs typeface="Arial"/>
                <a:sym typeface="Arial"/>
              </a:rPr>
              <a:t> Elaine</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lang="en-US">
                <a:solidFill>
                  <a:srgbClr val="007A7C"/>
                </a:solidFill>
              </a:rPr>
              <a:t>Student Assistant</a:t>
            </a:r>
            <a:r>
              <a:rPr b="1" i="0" lang="en-US" sz="1400" u="none" cap="none" strike="noStrike">
                <a:solidFill>
                  <a:srgbClr val="007A7C"/>
                </a:solidFill>
                <a:latin typeface="Arial"/>
                <a:ea typeface="Arial"/>
                <a:cs typeface="Arial"/>
                <a:sym typeface="Arial"/>
              </a:rPr>
              <a:t> </a:t>
            </a:r>
            <a:br>
              <a:rPr b="1" i="0" lang="en-US" sz="1400" u="none" cap="none" strike="noStrike">
                <a:solidFill>
                  <a:srgbClr val="007A7C"/>
                </a:solidFill>
                <a:latin typeface="Arial"/>
                <a:ea typeface="Arial"/>
                <a:cs typeface="Arial"/>
                <a:sym typeface="Arial"/>
              </a:rPr>
            </a:br>
            <a:r>
              <a:rPr b="1" i="0" lang="en-US" sz="1400" u="none" cap="none" strike="noStrike">
                <a:solidFill>
                  <a:srgbClr val="007A7C"/>
                </a:solidFill>
                <a:latin typeface="Arial"/>
                <a:ea typeface="Arial"/>
                <a:cs typeface="Arial"/>
                <a:sym typeface="Arial"/>
              </a:rPr>
              <a:t>| </a:t>
            </a:r>
            <a:r>
              <a:rPr b="1" lang="en-US">
                <a:solidFill>
                  <a:srgbClr val="007A7C"/>
                </a:solidFill>
              </a:rPr>
              <a:t>Lawrence Berkeley National Lab</a:t>
            </a:r>
            <a:endParaRPr b="0" i="0" sz="1400" u="none" cap="none" strike="noStrike">
              <a:solidFill>
                <a:srgbClr val="000000"/>
              </a:solidFill>
              <a:latin typeface="Arial"/>
              <a:ea typeface="Arial"/>
              <a:cs typeface="Arial"/>
              <a:sym typeface="Arial"/>
            </a:endParaRPr>
          </a:p>
        </p:txBody>
      </p:sp>
      <p:sp>
        <p:nvSpPr>
          <p:cNvPr id="77" name="Google Shape;77;p3"/>
          <p:cNvSpPr txBox="1"/>
          <p:nvPr/>
        </p:nvSpPr>
        <p:spPr>
          <a:xfrm>
            <a:off x="3104706" y="3911680"/>
            <a:ext cx="2424471" cy="711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US" sz="1400" u="none" cap="none" strike="noStrike">
                <a:solidFill>
                  <a:schemeClr val="dk1"/>
                </a:solidFill>
                <a:latin typeface="Arial"/>
                <a:ea typeface="Arial"/>
                <a:cs typeface="Arial"/>
                <a:sym typeface="Arial"/>
              </a:rPr>
              <a:t> Aditi</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1" lang="en-US">
                <a:solidFill>
                  <a:srgbClr val="007A7C"/>
                </a:solidFill>
              </a:rPr>
              <a:t>Full Stack Engineer</a:t>
            </a:r>
            <a:r>
              <a:rPr b="1" i="0" lang="en-US" sz="1400" u="none" cap="none" strike="noStrike">
                <a:solidFill>
                  <a:srgbClr val="007A7C"/>
                </a:solidFill>
                <a:latin typeface="Arial"/>
                <a:ea typeface="Arial"/>
                <a:cs typeface="Arial"/>
                <a:sym typeface="Arial"/>
              </a:rPr>
              <a:t> </a:t>
            </a:r>
            <a:br>
              <a:rPr b="1" i="0" lang="en-US" sz="1400" u="none" cap="none" strike="noStrike">
                <a:solidFill>
                  <a:srgbClr val="007A7C"/>
                </a:solidFill>
                <a:latin typeface="Arial"/>
                <a:ea typeface="Arial"/>
                <a:cs typeface="Arial"/>
                <a:sym typeface="Arial"/>
              </a:rPr>
            </a:br>
            <a:r>
              <a:rPr b="1" i="0" lang="en-US" sz="1400" u="none" cap="none" strike="noStrike">
                <a:solidFill>
                  <a:srgbClr val="007A7C"/>
                </a:solidFill>
                <a:latin typeface="Arial"/>
                <a:ea typeface="Arial"/>
                <a:cs typeface="Arial"/>
                <a:sym typeface="Arial"/>
              </a:rPr>
              <a:t>| </a:t>
            </a:r>
            <a:r>
              <a:rPr b="1" lang="en-US">
                <a:solidFill>
                  <a:srgbClr val="007A7C"/>
                </a:solidFill>
              </a:rPr>
              <a:t>New Relic</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descr="Copy of WWCode_Logo.jpg" id="82" name="Google Shape;82;p4"/>
          <p:cNvPicPr preferRelativeResize="0"/>
          <p:nvPr/>
        </p:nvPicPr>
        <p:blipFill rotWithShape="1">
          <a:blip r:embed="rId3">
            <a:alphaModFix amt="4000"/>
          </a:blip>
          <a:srcRect b="7294" l="0" r="0" t="7294"/>
          <a:stretch/>
        </p:blipFill>
        <p:spPr>
          <a:xfrm>
            <a:off x="-614888" y="569943"/>
            <a:ext cx="10678577" cy="3699094"/>
          </a:xfrm>
          <a:prstGeom prst="rect">
            <a:avLst/>
          </a:prstGeom>
          <a:noFill/>
          <a:ln>
            <a:noFill/>
          </a:ln>
        </p:spPr>
      </p:pic>
      <p:pic>
        <p:nvPicPr>
          <p:cNvPr id="83" name="Google Shape;83;p4"/>
          <p:cNvPicPr preferRelativeResize="0"/>
          <p:nvPr/>
        </p:nvPicPr>
        <p:blipFill rotWithShape="1">
          <a:blip r:embed="rId4">
            <a:alphaModFix/>
          </a:blip>
          <a:srcRect b="0" l="0" r="0" t="0"/>
          <a:stretch/>
        </p:blipFill>
        <p:spPr>
          <a:xfrm>
            <a:off x="3804725" y="4455619"/>
            <a:ext cx="1125585" cy="546863"/>
          </a:xfrm>
          <a:prstGeom prst="rect">
            <a:avLst/>
          </a:prstGeom>
          <a:noFill/>
          <a:ln>
            <a:noFill/>
          </a:ln>
        </p:spPr>
      </p:pic>
      <p:sp>
        <p:nvSpPr>
          <p:cNvPr id="84" name="Google Shape;84;p4"/>
          <p:cNvSpPr txBox="1"/>
          <p:nvPr/>
        </p:nvSpPr>
        <p:spPr>
          <a:xfrm>
            <a:off x="432391" y="121743"/>
            <a:ext cx="8272130" cy="856451"/>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US" sz="4000" u="none" cap="none" strike="noStrike">
                <a:solidFill>
                  <a:srgbClr val="000000"/>
                </a:solidFill>
                <a:latin typeface="Montserrat"/>
                <a:ea typeface="Montserrat"/>
                <a:cs typeface="Montserrat"/>
                <a:sym typeface="Montserrat"/>
              </a:rPr>
              <a:t>CODE OF CONDUCT</a:t>
            </a:r>
            <a:endParaRPr b="0" i="0" sz="4000" u="none" cap="none" strike="noStrike">
              <a:solidFill>
                <a:srgbClr val="000000"/>
              </a:solidFill>
              <a:latin typeface="Montserrat"/>
              <a:ea typeface="Montserrat"/>
              <a:cs typeface="Montserrat"/>
              <a:sym typeface="Montserrat"/>
            </a:endParaRPr>
          </a:p>
        </p:txBody>
      </p:sp>
      <p:sp>
        <p:nvSpPr>
          <p:cNvPr id="85" name="Google Shape;85;p4"/>
          <p:cNvSpPr txBox="1"/>
          <p:nvPr/>
        </p:nvSpPr>
        <p:spPr>
          <a:xfrm>
            <a:off x="432390" y="978194"/>
            <a:ext cx="8272131" cy="3416598"/>
          </a:xfrm>
          <a:prstGeom prst="rect">
            <a:avLst/>
          </a:prstGeom>
          <a:noFill/>
          <a:ln>
            <a:noFill/>
          </a:ln>
        </p:spPr>
        <p:txBody>
          <a:bodyPr anchorCtr="0" anchor="ctr" bIns="91425" lIns="91425" spcFirstLastPara="1" rIns="91425" wrap="square" tIns="91425">
            <a:noAutofit/>
          </a:bodyPr>
          <a:lstStyle/>
          <a:p>
            <a:pPr indent="0" lvl="0" marL="0" marR="0" rtl="0" algn="ctr">
              <a:lnSpc>
                <a:spcPct val="120000"/>
              </a:lnSpc>
              <a:spcBef>
                <a:spcPts val="2400"/>
              </a:spcBef>
              <a:spcAft>
                <a:spcPts val="0"/>
              </a:spcAft>
              <a:buClr>
                <a:srgbClr val="000000"/>
              </a:buClr>
              <a:buSzPts val="1400"/>
              <a:buFont typeface="Arial"/>
              <a:buNone/>
            </a:pPr>
            <a:r>
              <a:rPr b="1" i="0" lang="en-US" sz="1400" u="none" cap="none" strike="noStrike">
                <a:solidFill>
                  <a:srgbClr val="007A7B"/>
                </a:solidFill>
                <a:latin typeface="Montserrat"/>
                <a:ea typeface="Montserrat"/>
                <a:cs typeface="Montserrat"/>
                <a:sym typeface="Montserrat"/>
              </a:rPr>
              <a:t>WWCode is an inclusive community</a:t>
            </a:r>
            <a:r>
              <a:rPr b="0" i="0" lang="en-US" sz="1400" u="none" cap="none" strike="noStrike">
                <a:solidFill>
                  <a:srgbClr val="333333"/>
                </a:solidFill>
                <a:latin typeface="Montserrat"/>
                <a:ea typeface="Montserrat"/>
                <a:cs typeface="Montserrat"/>
                <a:sym typeface="Montserrat"/>
              </a:rPr>
              <a:t>, dedicated to providing an empowering experience for everyone who participates in or supports our community, regardless of gender, gender identity and expression, sexual orientation, ability, physical appearance, body size, race, ethnicity, age, religion, socioeconomic status</a:t>
            </a:r>
            <a:r>
              <a:rPr b="0" i="0" lang="en-US" sz="1400" u="none" cap="none" strike="noStrike">
                <a:solidFill>
                  <a:schemeClr val="dk1"/>
                </a:solidFill>
                <a:latin typeface="Montserrat"/>
                <a:ea typeface="Montserrat"/>
                <a:cs typeface="Montserrat"/>
                <a:sym typeface="Montserrat"/>
              </a:rPr>
              <a:t>, caste, creed, political affiliation, or preferred programming language(s). </a:t>
            </a:r>
            <a:endParaRPr b="0" i="0" sz="1400" u="none" cap="none" strike="noStrike">
              <a:solidFill>
                <a:schemeClr val="dk1"/>
              </a:solidFill>
              <a:latin typeface="Montserrat"/>
              <a:ea typeface="Montserrat"/>
              <a:cs typeface="Montserrat"/>
              <a:sym typeface="Montserrat"/>
            </a:endParaRPr>
          </a:p>
          <a:p>
            <a:pPr indent="0" lvl="0" marL="0" marR="0" rtl="0" algn="ctr">
              <a:lnSpc>
                <a:spcPct val="120000"/>
              </a:lnSpc>
              <a:spcBef>
                <a:spcPts val="2400"/>
              </a:spcBef>
              <a:spcAft>
                <a:spcPts val="0"/>
              </a:spcAft>
              <a:buClr>
                <a:srgbClr val="000000"/>
              </a:buClr>
              <a:buSzPts val="1400"/>
              <a:buFont typeface="Arial"/>
              <a:buNone/>
            </a:pPr>
            <a:r>
              <a:rPr b="0" i="0" lang="en-US" sz="1400" u="none" cap="none" strike="noStrike">
                <a:solidFill>
                  <a:schemeClr val="dk1"/>
                </a:solidFill>
                <a:latin typeface="Montserrat"/>
                <a:ea typeface="Montserrat"/>
                <a:cs typeface="Montserrat"/>
                <a:sym typeface="Montserrat"/>
              </a:rPr>
              <a:t>Our events are intended to inspire women to excel in technology careers, and anyone who is there for this purpose is welcome. W</a:t>
            </a:r>
            <a:r>
              <a:rPr b="0" i="0" lang="en-US" sz="1400" u="none" cap="none" strike="noStrike">
                <a:solidFill>
                  <a:srgbClr val="333333"/>
                </a:solidFill>
                <a:latin typeface="Montserrat"/>
                <a:ea typeface="Montserrat"/>
                <a:cs typeface="Montserrat"/>
                <a:sym typeface="Montserrat"/>
              </a:rPr>
              <a:t>e do not tolerate harassment of members in any form. Our </a:t>
            </a:r>
            <a:r>
              <a:rPr b="0" i="0" lang="en-US" sz="1400" u="none" cap="none" strike="noStrike">
                <a:solidFill>
                  <a:srgbClr val="4078C0"/>
                </a:solidFill>
                <a:uFill>
                  <a:noFill/>
                </a:uFill>
                <a:latin typeface="Montserrat"/>
                <a:ea typeface="Montserrat"/>
                <a:cs typeface="Montserrat"/>
                <a:sym typeface="Montserrat"/>
                <a:hlinkClick r:id="rId5">
                  <a:extLst>
                    <a:ext uri="{A12FA001-AC4F-418D-AE19-62706E023703}">
                      <ahyp:hlinkClr val="tx"/>
                    </a:ext>
                  </a:extLst>
                </a:hlinkClick>
              </a:rPr>
              <a:t>Code of Conduct</a:t>
            </a:r>
            <a:r>
              <a:rPr b="0" i="0" lang="en-US" sz="1400" u="none" cap="none" strike="noStrike">
                <a:solidFill>
                  <a:srgbClr val="333333"/>
                </a:solidFill>
                <a:latin typeface="Montserrat"/>
                <a:ea typeface="Montserrat"/>
                <a:cs typeface="Montserrat"/>
                <a:sym typeface="Montserrat"/>
              </a:rPr>
              <a:t> applies to all WWCode events and online communities. </a:t>
            </a:r>
            <a:endParaRPr b="0" i="0" sz="1400" u="none" cap="none" strike="noStrike">
              <a:solidFill>
                <a:srgbClr val="333333"/>
              </a:solidFill>
              <a:latin typeface="Montserrat"/>
              <a:ea typeface="Montserrat"/>
              <a:cs typeface="Montserrat"/>
              <a:sym typeface="Montserrat"/>
            </a:endParaRPr>
          </a:p>
          <a:p>
            <a:pPr indent="0" lvl="0" marL="0" marR="0" rtl="0" algn="ctr">
              <a:lnSpc>
                <a:spcPct val="120000"/>
              </a:lnSpc>
              <a:spcBef>
                <a:spcPts val="2400"/>
              </a:spcBef>
              <a:spcAft>
                <a:spcPts val="1200"/>
              </a:spcAft>
              <a:buClr>
                <a:srgbClr val="000000"/>
              </a:buClr>
              <a:buSzPts val="1400"/>
              <a:buFont typeface="Arial"/>
              <a:buNone/>
            </a:pPr>
            <a:r>
              <a:rPr b="0" i="0" lang="en-US" sz="1400" u="none" cap="none" strike="noStrike">
                <a:solidFill>
                  <a:srgbClr val="2E3E48"/>
                </a:solidFill>
                <a:latin typeface="Montserrat"/>
                <a:ea typeface="Montserrat"/>
                <a:cs typeface="Montserrat"/>
                <a:sym typeface="Montserrat"/>
              </a:rPr>
              <a:t>Read the full version and access our incident report form at </a:t>
            </a:r>
            <a:r>
              <a:rPr b="0" i="0" lang="en-US" sz="1400" u="sng" cap="none" strike="noStrike">
                <a:solidFill>
                  <a:srgbClr val="1155CC"/>
                </a:solidFill>
                <a:latin typeface="Montserrat"/>
                <a:ea typeface="Montserrat"/>
                <a:cs typeface="Montserrat"/>
                <a:sym typeface="Montserrat"/>
                <a:hlinkClick r:id="rId6">
                  <a:extLst>
                    <a:ext uri="{A12FA001-AC4F-418D-AE19-62706E023703}">
                      <ahyp:hlinkClr val="tx"/>
                    </a:ext>
                  </a:extLst>
                </a:hlinkClick>
              </a:rPr>
              <a:t>womenwhocode.com/codeofconduct</a:t>
            </a:r>
            <a:r>
              <a:rPr b="0" i="0" lang="en-US" sz="1400" u="none" cap="none" strike="noStrike">
                <a:solidFill>
                  <a:srgbClr val="2E3E48"/>
                </a:solidFill>
                <a:latin typeface="Montserrat"/>
                <a:ea typeface="Montserrat"/>
                <a:cs typeface="Montserrat"/>
                <a:sym typeface="Montserrat"/>
              </a:rPr>
              <a:t> </a:t>
            </a:r>
            <a:endParaRPr b="0" i="0" sz="1400" u="none" cap="none" strike="noStrike">
              <a:solidFill>
                <a:srgbClr val="2E3E48"/>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5"/>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91" name="Google Shape;91;p5"/>
          <p:cNvSpPr txBox="1"/>
          <p:nvPr/>
        </p:nvSpPr>
        <p:spPr>
          <a:xfrm>
            <a:off x="468449" y="16000"/>
            <a:ext cx="8228983" cy="995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Agenda</a:t>
            </a:r>
            <a:endParaRPr b="0" i="0" sz="3000" u="none" cap="none" strike="noStrike">
              <a:solidFill>
                <a:srgbClr val="007A7C"/>
              </a:solidFill>
              <a:latin typeface="Montserrat"/>
              <a:ea typeface="Montserrat"/>
              <a:cs typeface="Montserrat"/>
              <a:sym typeface="Montserrat"/>
            </a:endParaRPr>
          </a:p>
        </p:txBody>
      </p:sp>
      <p:sp>
        <p:nvSpPr>
          <p:cNvPr id="92" name="Google Shape;92;p5"/>
          <p:cNvSpPr txBox="1"/>
          <p:nvPr>
            <p:ph type="ctrTitle"/>
          </p:nvPr>
        </p:nvSpPr>
        <p:spPr>
          <a:xfrm>
            <a:off x="468450" y="1011400"/>
            <a:ext cx="8228983" cy="3428275"/>
          </a:xfrm>
          <a:prstGeom prst="rect">
            <a:avLst/>
          </a:prstGeom>
          <a:noFill/>
          <a:ln>
            <a:noFill/>
          </a:ln>
        </p:spPr>
        <p:txBody>
          <a:bodyPr anchorCtr="0" anchor="t" bIns="91425" lIns="91425" spcFirstLastPara="1" rIns="91425" wrap="square" tIns="91425">
            <a:noAutofit/>
          </a:bodyPr>
          <a:lstStyle/>
          <a:p>
            <a:pPr indent="0" lvl="0" marL="76200" rtl="0" algn="l">
              <a:lnSpc>
                <a:spcPct val="100000"/>
              </a:lnSpc>
              <a:spcBef>
                <a:spcPts val="0"/>
              </a:spcBef>
              <a:spcAft>
                <a:spcPts val="0"/>
              </a:spcAft>
              <a:buClr>
                <a:srgbClr val="000000"/>
              </a:buClr>
              <a:buSzPts val="2400"/>
              <a:buNone/>
            </a:pPr>
            <a:r>
              <a:rPr lang="en-US" sz="1600">
                <a:solidFill>
                  <a:schemeClr val="dk1"/>
                </a:solidFill>
                <a:latin typeface="Arial"/>
                <a:ea typeface="Arial"/>
                <a:cs typeface="Arial"/>
                <a:sym typeface="Arial"/>
              </a:rPr>
              <a:t>• First ever Backend Study Group session!</a:t>
            </a:r>
            <a:endParaRPr/>
          </a:p>
          <a:p>
            <a:pPr indent="0" lvl="0" marL="76200" rtl="0" algn="l">
              <a:lnSpc>
                <a:spcPct val="100000"/>
              </a:lnSpc>
              <a:spcBef>
                <a:spcPts val="0"/>
              </a:spcBef>
              <a:spcAft>
                <a:spcPts val="0"/>
              </a:spcAft>
              <a:buClr>
                <a:srgbClr val="000000"/>
              </a:buClr>
              <a:buSzPts val="2400"/>
              <a:buNone/>
            </a:pPr>
            <a:r>
              <a:rPr lang="en-US" sz="1600">
                <a:solidFill>
                  <a:schemeClr val="dk1"/>
                </a:solidFill>
                <a:latin typeface="Arial"/>
                <a:ea typeface="Arial"/>
                <a:cs typeface="Arial"/>
                <a:sym typeface="Arial"/>
              </a:rPr>
              <a:t>• Resources:</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a:t>
            </a:r>
            <a:r>
              <a:rPr lang="en-US" sz="1600" u="sng">
                <a:solidFill>
                  <a:schemeClr val="dk1"/>
                </a:solidFill>
                <a:latin typeface="Arial"/>
                <a:ea typeface="Arial"/>
                <a:cs typeface="Arial"/>
                <a:sym typeface="Arial"/>
                <a:hlinkClick r:id="rId4">
                  <a:extLst>
                    <a:ext uri="{A12FA001-AC4F-418D-AE19-62706E023703}">
                      <ahyp:hlinkClr val="tx"/>
                    </a:ext>
                  </a:extLst>
                </a:hlinkClick>
              </a:rPr>
              <a:t>GitHub</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Upcoming sessions:</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a:t>
            </a:r>
            <a:r>
              <a:rPr lang="en-US" sz="1600" u="sng">
                <a:solidFill>
                  <a:schemeClr val="dk1"/>
                </a:solidFill>
                <a:latin typeface="Arial"/>
                <a:ea typeface="Arial"/>
                <a:cs typeface="Arial"/>
                <a:sym typeface="Arial"/>
                <a:hlinkClick r:id="rId5">
                  <a:extLst>
                    <a:ext uri="{A12FA001-AC4F-418D-AE19-62706E023703}">
                      <ahyp:hlinkClr val="tx"/>
                    </a:ext>
                  </a:extLst>
                </a:hlinkClick>
              </a:rPr>
              <a:t>April 8, 2021</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a:t>
            </a:r>
            <a:r>
              <a:rPr lang="en-US" sz="1600" u="sng">
                <a:solidFill>
                  <a:schemeClr val="dk1"/>
                </a:solidFill>
                <a:latin typeface="Arial"/>
                <a:ea typeface="Arial"/>
                <a:cs typeface="Arial"/>
                <a:sym typeface="Arial"/>
                <a:hlinkClick r:id="rId6">
                  <a:extLst>
                    <a:ext uri="{A12FA001-AC4F-418D-AE19-62706E023703}">
                      <ahyp:hlinkClr val="tx"/>
                    </a:ext>
                  </a:extLst>
                </a:hlinkClick>
              </a:rPr>
              <a:t>April 22, 2021</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a:t>
            </a:r>
            <a:r>
              <a:rPr lang="en-US" sz="1600" u="sng">
                <a:solidFill>
                  <a:schemeClr val="dk1"/>
                </a:solidFill>
                <a:latin typeface="Arial"/>
                <a:ea typeface="Arial"/>
                <a:cs typeface="Arial"/>
                <a:sym typeface="Arial"/>
                <a:hlinkClick r:id="rId7">
                  <a:extLst>
                    <a:ext uri="{A12FA001-AC4F-418D-AE19-62706E023703}">
                      <ahyp:hlinkClr val="tx"/>
                    </a:ext>
                  </a:extLst>
                </a:hlinkClick>
              </a:rPr>
              <a:t>Technical Tracks</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a:t>
            </a:r>
            <a:r>
              <a:rPr lang="en-US" sz="1600" u="sng">
                <a:solidFill>
                  <a:schemeClr val="hlink"/>
                </a:solidFill>
                <a:highlight>
                  <a:srgbClr val="FFFFFF"/>
                </a:highlight>
                <a:latin typeface="Arial"/>
                <a:ea typeface="Arial"/>
                <a:cs typeface="Arial"/>
                <a:sym typeface="Arial"/>
                <a:hlinkClick r:id="rId8"/>
              </a:rPr>
              <a:t>Digital Events</a:t>
            </a:r>
            <a:br>
              <a:rPr lang="en-US" sz="1600">
                <a:highlight>
                  <a:srgbClr val="FFFFFF"/>
                </a:highlight>
                <a:latin typeface="Arial"/>
                <a:ea typeface="Arial"/>
                <a:cs typeface="Arial"/>
                <a:sym typeface="Arial"/>
              </a:rPr>
            </a:br>
            <a:r>
              <a:rPr lang="en-US" sz="1600">
                <a:highlight>
                  <a:srgbClr val="FFFFFF"/>
                </a:highlight>
                <a:latin typeface="Arial"/>
                <a:ea typeface="Arial"/>
                <a:cs typeface="Arial"/>
                <a:sym typeface="Arial"/>
              </a:rPr>
              <a:t>	</a:t>
            </a:r>
            <a:r>
              <a:rPr lang="en-US" sz="1600">
                <a:solidFill>
                  <a:schemeClr val="dk1"/>
                </a:solidFill>
                <a:highlight>
                  <a:srgbClr val="FFFFFF"/>
                </a:highlight>
                <a:latin typeface="Arial"/>
                <a:ea typeface="Arial"/>
                <a:cs typeface="Arial"/>
                <a:sym typeface="Arial"/>
              </a:rPr>
              <a:t>• </a:t>
            </a:r>
            <a:r>
              <a:rPr lang="en-US" sz="1600">
                <a:latin typeface="Arial"/>
                <a:ea typeface="Arial"/>
                <a:cs typeface="Arial"/>
                <a:sym typeface="Arial"/>
              </a:rPr>
              <a:t>Get updates – join the </a:t>
            </a:r>
            <a:r>
              <a:rPr lang="en-US" sz="1600" u="sng">
                <a:solidFill>
                  <a:schemeClr val="hlink"/>
                </a:solidFill>
                <a:latin typeface="Arial"/>
                <a:ea typeface="Arial"/>
                <a:cs typeface="Arial"/>
                <a:sym typeface="Arial"/>
                <a:hlinkClick r:id="rId9"/>
              </a:rPr>
              <a:t>Digital mailing list</a:t>
            </a:r>
            <a:r>
              <a:rPr lang="en-US" sz="1600">
                <a:latin typeface="Arial"/>
                <a:ea typeface="Arial"/>
                <a:cs typeface="Arial"/>
                <a:sym typeface="Arial"/>
              </a:rPr>
              <a:t>!</a:t>
            </a:r>
            <a:endParaRPr sz="1600">
              <a:solidFill>
                <a:schemeClr val="dk1"/>
              </a:solidFill>
              <a:latin typeface="Arial"/>
              <a:ea typeface="Arial"/>
              <a:cs typeface="Arial"/>
              <a:sym typeface="Arial"/>
            </a:endParaRPr>
          </a:p>
        </p:txBody>
      </p:sp>
      <p:pic>
        <p:nvPicPr>
          <p:cNvPr id="93" name="Google Shape;93;p5"/>
          <p:cNvPicPr preferRelativeResize="0"/>
          <p:nvPr/>
        </p:nvPicPr>
        <p:blipFill rotWithShape="1">
          <a:blip r:embed="rId10">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6"/>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99" name="Google Shape;99;p6"/>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3000" u="none" cap="none" strike="noStrike">
              <a:solidFill>
                <a:srgbClr val="007A7C"/>
              </a:solidFill>
              <a:latin typeface="Montserrat"/>
              <a:ea typeface="Montserrat"/>
              <a:cs typeface="Montserrat"/>
              <a:sym typeface="Montserrat"/>
            </a:endParaRPr>
          </a:p>
        </p:txBody>
      </p:sp>
      <p:sp>
        <p:nvSpPr>
          <p:cNvPr id="100" name="Google Shape;100;p6"/>
          <p:cNvSpPr txBox="1"/>
          <p:nvPr>
            <p:ph type="ctrTitle"/>
          </p:nvPr>
        </p:nvSpPr>
        <p:spPr>
          <a:xfrm>
            <a:off x="446566" y="1003165"/>
            <a:ext cx="8257955" cy="3873635"/>
          </a:xfrm>
          <a:prstGeom prst="rect">
            <a:avLst/>
          </a:prstGeom>
          <a:noFill/>
          <a:ln>
            <a:noFill/>
          </a:ln>
        </p:spPr>
        <p:txBody>
          <a:bodyPr anchorCtr="0" anchor="t" bIns="91425" lIns="91425" spcFirstLastPara="1" rIns="91425" wrap="square" tIns="91425">
            <a:noAutofit/>
          </a:bodyPr>
          <a:lstStyle/>
          <a:p>
            <a:pPr indent="0" lvl="0" marL="76200" rtl="0" algn="l">
              <a:lnSpc>
                <a:spcPct val="100000"/>
              </a:lnSpc>
              <a:spcBef>
                <a:spcPts val="0"/>
              </a:spcBef>
              <a:spcAft>
                <a:spcPts val="0"/>
              </a:spcAft>
              <a:buClr>
                <a:srgbClr val="000000"/>
              </a:buClr>
              <a:buSzPts val="2400"/>
              <a:buNone/>
            </a:pPr>
            <a:r>
              <a:rPr lang="en-US" sz="1600">
                <a:solidFill>
                  <a:schemeClr val="dk1"/>
                </a:solidFill>
                <a:latin typeface="Arial"/>
                <a:ea typeface="Arial"/>
                <a:cs typeface="Arial"/>
                <a:sym typeface="Arial"/>
              </a:rPr>
              <a:t>• Basics of Computer Science.</a:t>
            </a:r>
            <a:br>
              <a:rPr lang="en-US" sz="1600">
                <a:solidFill>
                  <a:schemeClr val="dk1"/>
                </a:solidFill>
                <a:latin typeface="Arial"/>
                <a:ea typeface="Arial"/>
                <a:cs typeface="Arial"/>
                <a:sym typeface="Arial"/>
              </a:rPr>
            </a:b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What is Backend Engineering?</a:t>
            </a:r>
            <a:br>
              <a:rPr lang="en-US" sz="1600">
                <a:solidFill>
                  <a:schemeClr val="dk1"/>
                </a:solidFill>
                <a:latin typeface="Arial"/>
                <a:ea typeface="Arial"/>
                <a:cs typeface="Arial"/>
                <a:sym typeface="Arial"/>
              </a:rPr>
            </a:b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Common terms: Server-side programming, Client-Server architecture, API, Platform, Micro-service, MVC framework, etc.</a:t>
            </a:r>
            <a:br>
              <a:rPr lang="en-US" sz="1600">
                <a:solidFill>
                  <a:schemeClr val="dk1"/>
                </a:solidFill>
                <a:latin typeface="Arial"/>
                <a:ea typeface="Arial"/>
                <a:cs typeface="Arial"/>
                <a:sym typeface="Arial"/>
              </a:rPr>
            </a:b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Other domains: </a:t>
            </a:r>
            <a:r>
              <a:rPr lang="en-US" sz="1600"/>
              <a:t>Front end</a:t>
            </a:r>
            <a:r>
              <a:rPr lang="en-US" sz="1600">
                <a:solidFill>
                  <a:schemeClr val="dk1"/>
                </a:solidFill>
                <a:latin typeface="Arial"/>
                <a:ea typeface="Arial"/>
                <a:cs typeface="Arial"/>
                <a:sym typeface="Arial"/>
              </a:rPr>
              <a:t> engineering, </a:t>
            </a:r>
            <a:r>
              <a:rPr lang="en-US" sz="1600"/>
              <a:t>f</a:t>
            </a:r>
            <a:r>
              <a:rPr lang="en-US" sz="1600">
                <a:solidFill>
                  <a:schemeClr val="dk1"/>
                </a:solidFill>
                <a:latin typeface="Arial"/>
                <a:ea typeface="Arial"/>
                <a:cs typeface="Arial"/>
                <a:sym typeface="Arial"/>
              </a:rPr>
              <a:t>ull</a:t>
            </a:r>
            <a:r>
              <a:rPr lang="en-US" sz="1600"/>
              <a:t> s</a:t>
            </a:r>
            <a:r>
              <a:rPr lang="en-US" sz="1600">
                <a:solidFill>
                  <a:schemeClr val="dk1"/>
                </a:solidFill>
                <a:latin typeface="Arial"/>
                <a:ea typeface="Arial"/>
                <a:cs typeface="Arial"/>
                <a:sym typeface="Arial"/>
              </a:rPr>
              <a:t>tack engineering, design &amp; user experience, mobile development, devOps engineering, machine learning, etc. *</a:t>
            </a:r>
            <a:br>
              <a:rPr lang="en-US" sz="1600">
                <a:solidFill>
                  <a:schemeClr val="dk1"/>
                </a:solidFill>
                <a:latin typeface="Arial"/>
                <a:ea typeface="Arial"/>
                <a:cs typeface="Arial"/>
                <a:sym typeface="Arial"/>
              </a:rPr>
            </a:br>
            <a:endParaRPr sz="1600">
              <a:solidFill>
                <a:schemeClr val="dk1"/>
              </a:solidFill>
              <a:latin typeface="Arial"/>
              <a:ea typeface="Arial"/>
              <a:cs typeface="Arial"/>
              <a:sym typeface="Arial"/>
            </a:endParaRPr>
          </a:p>
          <a:p>
            <a:pPr indent="0" lvl="0" marL="76200" rtl="0" algn="l">
              <a:lnSpc>
                <a:spcPct val="100000"/>
              </a:lnSpc>
              <a:spcBef>
                <a:spcPts val="0"/>
              </a:spcBef>
              <a:spcAft>
                <a:spcPts val="0"/>
              </a:spcAft>
              <a:buClr>
                <a:srgbClr val="000000"/>
              </a:buClr>
              <a:buSzPts val="2400"/>
              <a:buNone/>
            </a:pPr>
            <a:r>
              <a:rPr lang="en-US" sz="1600">
                <a:solidFill>
                  <a:schemeClr val="dk1"/>
                </a:solidFill>
                <a:latin typeface="Arial"/>
                <a:ea typeface="Arial"/>
                <a:cs typeface="Arial"/>
                <a:sym typeface="Arial"/>
              </a:rPr>
              <a:t>• Examples: Amazon Online Shopping, Instagram, Weather website.</a:t>
            </a:r>
            <a:br>
              <a:rPr lang="en-US" sz="1600">
                <a:solidFill>
                  <a:schemeClr val="dk1"/>
                </a:solidFill>
                <a:latin typeface="Arial"/>
                <a:ea typeface="Arial"/>
                <a:cs typeface="Arial"/>
                <a:sym typeface="Arial"/>
              </a:rPr>
            </a:br>
            <a:br>
              <a:rPr lang="en-US" sz="1600"/>
            </a:br>
            <a:r>
              <a:rPr i="1" lang="en-US" sz="1600">
                <a:solidFill>
                  <a:schemeClr val="dk1"/>
                </a:solidFill>
                <a:latin typeface="Arial"/>
                <a:ea typeface="Arial"/>
                <a:cs typeface="Arial"/>
                <a:sym typeface="Arial"/>
              </a:rPr>
              <a:t>* Disclaimer: Roles and responsibilities can vary per company and industry.</a:t>
            </a:r>
            <a:endParaRPr i="1" sz="1600">
              <a:solidFill>
                <a:schemeClr val="dk1"/>
              </a:solidFill>
              <a:latin typeface="Arial"/>
              <a:ea typeface="Arial"/>
              <a:cs typeface="Arial"/>
              <a:sym typeface="Arial"/>
            </a:endParaRPr>
          </a:p>
        </p:txBody>
      </p:sp>
      <p:pic>
        <p:nvPicPr>
          <p:cNvPr id="101" name="Google Shape;101;p6"/>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7"/>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07" name="Google Shape;107;p7"/>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3000" u="none" cap="none" strike="noStrike">
              <a:solidFill>
                <a:srgbClr val="007A7C"/>
              </a:solidFill>
              <a:latin typeface="Montserrat"/>
              <a:ea typeface="Montserrat"/>
              <a:cs typeface="Montserrat"/>
              <a:sym typeface="Montserrat"/>
            </a:endParaRPr>
          </a:p>
        </p:txBody>
      </p:sp>
      <p:pic>
        <p:nvPicPr>
          <p:cNvPr id="108" name="Google Shape;108;p7"/>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pic>
        <p:nvPicPr>
          <p:cNvPr id="109" name="Google Shape;109;p7"/>
          <p:cNvPicPr preferRelativeResize="0"/>
          <p:nvPr/>
        </p:nvPicPr>
        <p:blipFill rotWithShape="1">
          <a:blip r:embed="rId5">
            <a:alphaModFix/>
          </a:blip>
          <a:srcRect b="0" l="0" r="0" t="0"/>
          <a:stretch/>
        </p:blipFill>
        <p:spPr>
          <a:xfrm>
            <a:off x="446567" y="1003166"/>
            <a:ext cx="3693042" cy="1939090"/>
          </a:xfrm>
          <a:prstGeom prst="rect">
            <a:avLst/>
          </a:prstGeom>
          <a:noFill/>
          <a:ln>
            <a:noFill/>
          </a:ln>
        </p:spPr>
      </p:pic>
      <p:pic>
        <p:nvPicPr>
          <p:cNvPr id="110" name="Google Shape;110;p7"/>
          <p:cNvPicPr preferRelativeResize="0"/>
          <p:nvPr/>
        </p:nvPicPr>
        <p:blipFill rotWithShape="1">
          <a:blip r:embed="rId6">
            <a:alphaModFix/>
          </a:blip>
          <a:srcRect b="0" l="0" r="0" t="0"/>
          <a:stretch/>
        </p:blipFill>
        <p:spPr>
          <a:xfrm>
            <a:off x="4276208" y="2567774"/>
            <a:ext cx="4428313" cy="19178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8"/>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16" name="Google Shape;116;p8"/>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1400" u="none" cap="none" strike="noStrike">
              <a:solidFill>
                <a:srgbClr val="000000"/>
              </a:solidFill>
              <a:latin typeface="Arial"/>
              <a:ea typeface="Arial"/>
              <a:cs typeface="Arial"/>
              <a:sym typeface="Arial"/>
            </a:endParaRPr>
          </a:p>
        </p:txBody>
      </p:sp>
      <p:sp>
        <p:nvSpPr>
          <p:cNvPr id="117" name="Google Shape;117;p8"/>
          <p:cNvSpPr txBox="1"/>
          <p:nvPr>
            <p:ph type="ctrTitle"/>
          </p:nvPr>
        </p:nvSpPr>
        <p:spPr>
          <a:xfrm>
            <a:off x="446566" y="1003165"/>
            <a:ext cx="8257955" cy="3873635"/>
          </a:xfrm>
          <a:prstGeom prst="rect">
            <a:avLst/>
          </a:prstGeom>
          <a:noFill/>
          <a:ln>
            <a:noFill/>
          </a:ln>
        </p:spPr>
        <p:txBody>
          <a:bodyPr anchorCtr="0" anchor="t" bIns="91425" lIns="91425" spcFirstLastPara="1" rIns="91425" wrap="square" tIns="91425">
            <a:noAutofit/>
          </a:bodyPr>
          <a:lstStyle/>
          <a:p>
            <a:pPr indent="0" lvl="0" marL="76200" rtl="0" algn="l">
              <a:lnSpc>
                <a:spcPct val="100000"/>
              </a:lnSpc>
              <a:spcBef>
                <a:spcPts val="0"/>
              </a:spcBef>
              <a:spcAft>
                <a:spcPts val="0"/>
              </a:spcAft>
              <a:buClr>
                <a:srgbClr val="000000"/>
              </a:buClr>
              <a:buSzPts val="2400"/>
              <a:buNone/>
            </a:pPr>
            <a:r>
              <a:rPr lang="en-US" sz="1600">
                <a:solidFill>
                  <a:schemeClr val="dk1"/>
                </a:solidFill>
                <a:latin typeface="Arial"/>
                <a:ea typeface="Arial"/>
                <a:cs typeface="Arial"/>
                <a:sym typeface="Arial"/>
              </a:rPr>
              <a:t>• Languages &amp; frameworks &amp; platforms: </a:t>
            </a:r>
            <a:r>
              <a:rPr lang="en-US" sz="1600"/>
              <a:t>Java, Python, PHP, Scala, PostgreSQL, MongoDB, MySQL, Oracle, Cassandra, Spring Boot, Node.js, Ruby on Rails, Django, Flask, Express.js, AWS, Kubernetes, etc. </a:t>
            </a:r>
            <a:br>
              <a:rPr lang="en-US" sz="1600"/>
            </a:br>
            <a:br>
              <a:rPr lang="en-US" sz="1600"/>
            </a:br>
            <a:r>
              <a:rPr lang="en-US" sz="1600"/>
              <a:t>• </a:t>
            </a:r>
            <a:r>
              <a:rPr lang="en-US" sz="1600">
                <a:solidFill>
                  <a:schemeClr val="dk1"/>
                </a:solidFill>
                <a:latin typeface="Arial"/>
                <a:ea typeface="Arial"/>
                <a:cs typeface="Arial"/>
                <a:sym typeface="Arial"/>
              </a:rPr>
              <a:t>Where to start?</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Choose a language and framework.</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Learn to serve content to the client.</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Basic APIs and HTTP verbs.</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CRUD and connection to database.</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Security -- authentication (who) -- authorization (what).</a:t>
            </a: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 Build an application/ product/ feature.</a:t>
            </a:r>
            <a:br>
              <a:rPr lang="en-US" sz="1600">
                <a:solidFill>
                  <a:schemeClr val="dk1"/>
                </a:solidFill>
                <a:latin typeface="Arial"/>
                <a:ea typeface="Arial"/>
                <a:cs typeface="Arial"/>
                <a:sym typeface="Arial"/>
              </a:rPr>
            </a:br>
            <a:br>
              <a:rPr lang="en-US" sz="1600">
                <a:solidFill>
                  <a:schemeClr val="dk1"/>
                </a:solidFill>
                <a:latin typeface="Arial"/>
                <a:ea typeface="Arial"/>
                <a:cs typeface="Arial"/>
                <a:sym typeface="Arial"/>
              </a:rPr>
            </a:br>
            <a:r>
              <a:rPr lang="en-US" sz="1600">
                <a:solidFill>
                  <a:schemeClr val="dk1"/>
                </a:solidFill>
                <a:latin typeface="Arial"/>
                <a:ea typeface="Arial"/>
                <a:cs typeface="Arial"/>
                <a:sym typeface="Arial"/>
              </a:rPr>
              <a:t>• Sub-domains: </a:t>
            </a:r>
            <a:r>
              <a:rPr lang="en-US" sz="1600"/>
              <a:t>Application development, DBMS, systems design &amp; architecture, networking systems, cloud computing, performance and scalability, security, IoT, distributed systems, etc.</a:t>
            </a:r>
            <a:endParaRPr i="1" sz="1600">
              <a:solidFill>
                <a:schemeClr val="dk1"/>
              </a:solidFill>
              <a:latin typeface="Arial"/>
              <a:ea typeface="Arial"/>
              <a:cs typeface="Arial"/>
              <a:sym typeface="Arial"/>
            </a:endParaRPr>
          </a:p>
        </p:txBody>
      </p:sp>
      <p:pic>
        <p:nvPicPr>
          <p:cNvPr id="118" name="Google Shape;118;p8"/>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9"/>
          <p:cNvPicPr preferRelativeResize="0"/>
          <p:nvPr/>
        </p:nvPicPr>
        <p:blipFill rotWithShape="1">
          <a:blip r:embed="rId3">
            <a:alphaModFix/>
          </a:blip>
          <a:srcRect b="0" l="0" r="0" t="0"/>
          <a:stretch/>
        </p:blipFill>
        <p:spPr>
          <a:xfrm>
            <a:off x="11425" y="18479"/>
            <a:ext cx="9143998" cy="5098591"/>
          </a:xfrm>
          <a:prstGeom prst="rect">
            <a:avLst/>
          </a:prstGeom>
          <a:noFill/>
          <a:ln>
            <a:noFill/>
          </a:ln>
        </p:spPr>
      </p:pic>
      <p:sp>
        <p:nvSpPr>
          <p:cNvPr id="124" name="Google Shape;124;p9"/>
          <p:cNvSpPr txBox="1"/>
          <p:nvPr/>
        </p:nvSpPr>
        <p:spPr>
          <a:xfrm>
            <a:off x="446567" y="16000"/>
            <a:ext cx="8257954" cy="987165"/>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77A7C"/>
                </a:solidFill>
                <a:latin typeface="Montserrat"/>
                <a:ea typeface="Montserrat"/>
                <a:cs typeface="Montserrat"/>
                <a:sym typeface="Montserrat"/>
              </a:rPr>
              <a:t>Backend Engineering</a:t>
            </a:r>
            <a:endParaRPr b="0" i="0" sz="3000" u="none" cap="none" strike="noStrike">
              <a:solidFill>
                <a:srgbClr val="007A7C"/>
              </a:solidFill>
              <a:latin typeface="Montserrat"/>
              <a:ea typeface="Montserrat"/>
              <a:cs typeface="Montserrat"/>
              <a:sym typeface="Montserrat"/>
            </a:endParaRPr>
          </a:p>
        </p:txBody>
      </p:sp>
      <p:pic>
        <p:nvPicPr>
          <p:cNvPr id="125" name="Google Shape;125;p9"/>
          <p:cNvPicPr preferRelativeResize="0"/>
          <p:nvPr/>
        </p:nvPicPr>
        <p:blipFill rotWithShape="1">
          <a:blip r:embed="rId4">
            <a:alphaModFix/>
          </a:blip>
          <a:srcRect b="0" l="0" r="0" t="0"/>
          <a:stretch/>
        </p:blipFill>
        <p:spPr>
          <a:xfrm>
            <a:off x="8089886" y="4490910"/>
            <a:ext cx="1054116" cy="574925"/>
          </a:xfrm>
          <a:prstGeom prst="rect">
            <a:avLst/>
          </a:prstGeom>
          <a:noFill/>
          <a:ln>
            <a:noFill/>
          </a:ln>
        </p:spPr>
      </p:pic>
      <p:pic>
        <p:nvPicPr>
          <p:cNvPr id="126" name="Google Shape;126;p9"/>
          <p:cNvPicPr preferRelativeResize="0"/>
          <p:nvPr/>
        </p:nvPicPr>
        <p:blipFill rotWithShape="1">
          <a:blip r:embed="rId5">
            <a:alphaModFix/>
          </a:blip>
          <a:srcRect b="0" l="0" r="0" t="0"/>
          <a:stretch/>
        </p:blipFill>
        <p:spPr>
          <a:xfrm>
            <a:off x="2048539" y="1003340"/>
            <a:ext cx="5054009" cy="964259"/>
          </a:xfrm>
          <a:prstGeom prst="rect">
            <a:avLst/>
          </a:prstGeom>
          <a:noFill/>
          <a:ln>
            <a:noFill/>
          </a:ln>
        </p:spPr>
      </p:pic>
      <p:pic>
        <p:nvPicPr>
          <p:cNvPr id="127" name="Google Shape;127;p9"/>
          <p:cNvPicPr preferRelativeResize="0"/>
          <p:nvPr/>
        </p:nvPicPr>
        <p:blipFill rotWithShape="1">
          <a:blip r:embed="rId6">
            <a:alphaModFix/>
          </a:blip>
          <a:srcRect b="0" l="0" r="0" t="0"/>
          <a:stretch/>
        </p:blipFill>
        <p:spPr>
          <a:xfrm>
            <a:off x="1181004" y="2278137"/>
            <a:ext cx="6804837" cy="252348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